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3.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4.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xml" ContentType="application/vnd.openxmlformats-officedocument.presentationml.tags+xml"/>
  <Override PartName="/ppt/notesSlides/notesSlide32.xml" ContentType="application/vnd.openxmlformats-officedocument.presentationml.notesSlide+xml"/>
  <Override PartName="/ppt/tags/tag3.xml" ContentType="application/vnd.openxmlformats-officedocument.presentationml.tags+xml"/>
  <Override PartName="/ppt/notesSlides/notesSlide33.xml" ContentType="application/vnd.openxmlformats-officedocument.presentationml.notesSlide+xml"/>
  <Override PartName="/ppt/tags/tag4.xml" ContentType="application/vnd.openxmlformats-officedocument.presentationml.tags+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tags/tag6.xml" ContentType="application/vnd.openxmlformats-officedocument.presentationml.tags+xml"/>
  <Override PartName="/ppt/notesSlides/notesSlide36.xml" ContentType="application/vnd.openxmlformats-officedocument.presentationml.notesSlide+xml"/>
  <Override PartName="/ppt/tags/tag7.xml" ContentType="application/vnd.openxmlformats-officedocument.presentationml.tags+xml"/>
  <Override PartName="/ppt/notesSlides/notesSlide37.xml" ContentType="application/vnd.openxmlformats-officedocument.presentationml.notesSlide+xml"/>
  <Override PartName="/ppt/tags/tag8.xml" ContentType="application/vnd.openxmlformats-officedocument.presentationml.tags+xml"/>
  <Override PartName="/ppt/notesSlides/notesSlide38.xml" ContentType="application/vnd.openxmlformats-officedocument.presentationml.notesSlide+xml"/>
  <Override PartName="/ppt/tags/tag9.xml" ContentType="application/vnd.openxmlformats-officedocument.presentationml.tags+xml"/>
  <Override PartName="/ppt/notesSlides/notesSlide39.xml" ContentType="application/vnd.openxmlformats-officedocument.presentationml.notesSlide+xml"/>
  <Override PartName="/ppt/tags/tag10.xml" ContentType="application/vnd.openxmlformats-officedocument.presentationml.tags+xml"/>
  <Override PartName="/ppt/notesSlides/notesSlide40.xml" ContentType="application/vnd.openxmlformats-officedocument.presentationml.notesSlide+xml"/>
  <Override PartName="/ppt/tags/tag11.xml" ContentType="application/vnd.openxmlformats-officedocument.presentationml.tags+xml"/>
  <Override PartName="/ppt/notesSlides/notesSlide41.xml" ContentType="application/vnd.openxmlformats-officedocument.presentationml.notesSlide+xml"/>
  <Override PartName="/ppt/tags/tag12.xml" ContentType="application/vnd.openxmlformats-officedocument.presentationml.tags+xml"/>
  <Override PartName="/ppt/notesSlides/notesSlide42.xml" ContentType="application/vnd.openxmlformats-officedocument.presentationml.notesSlide+xml"/>
  <Override PartName="/ppt/tags/tag13.xml" ContentType="application/vnd.openxmlformats-officedocument.presentationml.tags+xml"/>
  <Override PartName="/ppt/notesSlides/notesSlide43.xml" ContentType="application/vnd.openxmlformats-officedocument.presentationml.notesSlide+xml"/>
  <Override PartName="/ppt/tags/tag14.xml" ContentType="application/vnd.openxmlformats-officedocument.presentationml.tags+xml"/>
  <Override PartName="/ppt/notesSlides/notesSlide4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4"/>
    <p:sldMasterId id="2147484228" r:id="rId5"/>
    <p:sldMasterId id="2147484401" r:id="rId6"/>
    <p:sldMasterId id="2147484435" r:id="rId7"/>
    <p:sldMasterId id="2147483660" r:id="rId8"/>
  </p:sldMasterIdLst>
  <p:notesMasterIdLst>
    <p:notesMasterId r:id="rId53"/>
  </p:notesMasterIdLst>
  <p:sldIdLst>
    <p:sldId id="2076138216" r:id="rId9"/>
    <p:sldId id="2138" r:id="rId10"/>
    <p:sldId id="2140" r:id="rId11"/>
    <p:sldId id="2141" r:id="rId12"/>
    <p:sldId id="2142" r:id="rId13"/>
    <p:sldId id="2143" r:id="rId14"/>
    <p:sldId id="2144" r:id="rId15"/>
    <p:sldId id="2145" r:id="rId16"/>
    <p:sldId id="2150" r:id="rId17"/>
    <p:sldId id="2146" r:id="rId18"/>
    <p:sldId id="2147" r:id="rId19"/>
    <p:sldId id="2148" r:id="rId20"/>
    <p:sldId id="2149" r:id="rId21"/>
    <p:sldId id="2151" r:id="rId22"/>
    <p:sldId id="2153" r:id="rId23"/>
    <p:sldId id="2154" r:id="rId24"/>
    <p:sldId id="2155" r:id="rId25"/>
    <p:sldId id="2156" r:id="rId26"/>
    <p:sldId id="2157" r:id="rId27"/>
    <p:sldId id="2158" r:id="rId28"/>
    <p:sldId id="2159" r:id="rId29"/>
    <p:sldId id="2160" r:id="rId30"/>
    <p:sldId id="2161" r:id="rId31"/>
    <p:sldId id="1999" r:id="rId32"/>
    <p:sldId id="2162" r:id="rId33"/>
    <p:sldId id="2163" r:id="rId34"/>
    <p:sldId id="2165" r:id="rId35"/>
    <p:sldId id="2166" r:id="rId36"/>
    <p:sldId id="2167" r:id="rId37"/>
    <p:sldId id="2215" r:id="rId38"/>
    <p:sldId id="2214" r:id="rId39"/>
    <p:sldId id="2216" r:id="rId40"/>
    <p:sldId id="1788" r:id="rId41"/>
    <p:sldId id="1829" r:id="rId42"/>
    <p:sldId id="1810" r:id="rId43"/>
    <p:sldId id="1811" r:id="rId44"/>
    <p:sldId id="1812" r:id="rId45"/>
    <p:sldId id="1796" r:id="rId46"/>
    <p:sldId id="1790" r:id="rId47"/>
    <p:sldId id="1735" r:id="rId48"/>
    <p:sldId id="1814" r:id="rId49"/>
    <p:sldId id="1815" r:id="rId50"/>
    <p:sldId id="1816" r:id="rId51"/>
    <p:sldId id="179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46" autoAdjust="0"/>
    <p:restoredTop sz="94660"/>
  </p:normalViewPr>
  <p:slideViewPr>
    <p:cSldViewPr snapToGrid="0">
      <p:cViewPr varScale="1">
        <p:scale>
          <a:sx n="67" d="100"/>
          <a:sy n="67" d="100"/>
        </p:scale>
        <p:origin x="36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userId="5ec9b45e-09f7-4acb-ae45-95f738816775" providerId="ADAL" clId="{1A1B0560-1C8B-46F1-A528-0DBDC59534D6}"/>
    <pc:docChg chg="custSel modSld">
      <pc:chgData name="Julie Descamp" userId="5ec9b45e-09f7-4acb-ae45-95f738816775" providerId="ADAL" clId="{1A1B0560-1C8B-46F1-A528-0DBDC59534D6}" dt="2020-08-18T18:51:11.571" v="15" actId="27636"/>
      <pc:docMkLst>
        <pc:docMk/>
      </pc:docMkLst>
      <pc:sldChg chg="modSp mod">
        <pc:chgData name="Julie Descamp" userId="5ec9b45e-09f7-4acb-ae45-95f738816775" providerId="ADAL" clId="{1A1B0560-1C8B-46F1-A528-0DBDC59534D6}" dt="2020-08-18T18:51:11.571" v="15" actId="27636"/>
        <pc:sldMkLst>
          <pc:docMk/>
          <pc:sldMk cId="2995849869" sldId="1810"/>
        </pc:sldMkLst>
        <pc:spChg chg="mod">
          <ac:chgData name="Julie Descamp" userId="5ec9b45e-09f7-4acb-ae45-95f738816775" providerId="ADAL" clId="{1A1B0560-1C8B-46F1-A528-0DBDC59534D6}" dt="2020-08-18T18:51:11.571" v="15" actId="27636"/>
          <ac:spMkLst>
            <pc:docMk/>
            <pc:sldMk cId="2995849869" sldId="1810"/>
            <ac:spMk id="6" creationId="{00000000-0000-0000-0000-000000000000}"/>
          </ac:spMkLst>
        </pc:spChg>
      </pc:sldChg>
      <pc:sldChg chg="addSp delSp modSp mod">
        <pc:chgData name="Julie Descamp" userId="5ec9b45e-09f7-4acb-ae45-95f738816775" providerId="ADAL" clId="{1A1B0560-1C8B-46F1-A528-0DBDC59534D6}" dt="2020-08-18T18:50:02.143" v="6" actId="1076"/>
        <pc:sldMkLst>
          <pc:docMk/>
          <pc:sldMk cId="171091344" sldId="2153"/>
        </pc:sldMkLst>
        <pc:spChg chg="mod">
          <ac:chgData name="Julie Descamp" userId="5ec9b45e-09f7-4acb-ae45-95f738816775" providerId="ADAL" clId="{1A1B0560-1C8B-46F1-A528-0DBDC59534D6}" dt="2020-08-18T18:50:02.143" v="6" actId="1076"/>
          <ac:spMkLst>
            <pc:docMk/>
            <pc:sldMk cId="171091344" sldId="2153"/>
            <ac:spMk id="4" creationId="{ED57F7E1-4EB9-4D28-B948-C59EE325EB97}"/>
          </ac:spMkLst>
        </pc:spChg>
        <pc:spChg chg="del mod">
          <ac:chgData name="Julie Descamp" userId="5ec9b45e-09f7-4acb-ae45-95f738816775" providerId="ADAL" clId="{1A1B0560-1C8B-46F1-A528-0DBDC59534D6}" dt="2020-08-18T18:49:44.286" v="4" actId="478"/>
          <ac:spMkLst>
            <pc:docMk/>
            <pc:sldMk cId="171091344" sldId="2153"/>
            <ac:spMk id="5" creationId="{6DD03C5D-126E-44B5-9C9C-150639DA56BD}"/>
          </ac:spMkLst>
        </pc:spChg>
        <pc:spChg chg="add del mod">
          <ac:chgData name="Julie Descamp" userId="5ec9b45e-09f7-4acb-ae45-95f738816775" providerId="ADAL" clId="{1A1B0560-1C8B-46F1-A528-0DBDC59534D6}" dt="2020-08-18T18:49:50.949" v="5" actId="478"/>
          <ac:spMkLst>
            <pc:docMk/>
            <pc:sldMk cId="171091344" sldId="2153"/>
            <ac:spMk id="6" creationId="{1C91D4AA-64FF-4E7D-BAA6-02C1F520A47F}"/>
          </ac:spMkLst>
        </pc:spChg>
      </pc:sldChg>
      <pc:sldChg chg="modSp mod">
        <pc:chgData name="Julie Descamp" userId="5ec9b45e-09f7-4acb-ae45-95f738816775" providerId="ADAL" clId="{1A1B0560-1C8B-46F1-A528-0DBDC59534D6}" dt="2020-08-18T18:50:34.440" v="11" actId="20577"/>
        <pc:sldMkLst>
          <pc:docMk/>
          <pc:sldMk cId="2154680843" sldId="2215"/>
        </pc:sldMkLst>
        <pc:spChg chg="mod">
          <ac:chgData name="Julie Descamp" userId="5ec9b45e-09f7-4acb-ae45-95f738816775" providerId="ADAL" clId="{1A1B0560-1C8B-46F1-A528-0DBDC59534D6}" dt="2020-08-18T18:50:34.440" v="11" actId="20577"/>
          <ac:spMkLst>
            <pc:docMk/>
            <pc:sldMk cId="2154680843" sldId="2215"/>
            <ac:spMk id="2" creationId="{00000000-0000-0000-0000-000000000000}"/>
          </ac:spMkLst>
        </pc:spChg>
      </pc:sldChg>
    </pc:docChg>
  </pc:docChgLst>
  <pc:docChgLst>
    <pc:chgData name="Julie Descamp (CLEARWATER GROUP LLC)" userId="5ec9b45e-09f7-4acb-ae45-95f738816775" providerId="ADAL" clId="{28AEFA30-DD8F-4909-B53B-AA42AD518ADC}"/>
    <pc:docChg chg="addSld delSld modSld addMainMaster">
      <pc:chgData name="Julie Descamp (CLEARWATER GROUP LLC)" userId="5ec9b45e-09f7-4acb-ae45-95f738816775" providerId="ADAL" clId="{28AEFA30-DD8F-4909-B53B-AA42AD518ADC}" dt="2020-07-22T19:32:45.791" v="4" actId="47"/>
      <pc:docMkLst>
        <pc:docMk/>
      </pc:docMkLst>
      <pc:sldChg chg="del">
        <pc:chgData name="Julie Descamp (CLEARWATER GROUP LLC)" userId="5ec9b45e-09f7-4acb-ae45-95f738816775" providerId="ADAL" clId="{28AEFA30-DD8F-4909-B53B-AA42AD518ADC}" dt="2020-07-22T19:32:45.791" v="4" actId="47"/>
        <pc:sldMkLst>
          <pc:docMk/>
          <pc:sldMk cId="526508219" sldId="2137"/>
        </pc:sldMkLst>
      </pc:sldChg>
      <pc:sldChg chg="modSp add mod">
        <pc:chgData name="Julie Descamp (CLEARWATER GROUP LLC)" userId="5ec9b45e-09f7-4acb-ae45-95f738816775" providerId="ADAL" clId="{28AEFA30-DD8F-4909-B53B-AA42AD518ADC}" dt="2020-07-22T19:32:42.884" v="3" actId="255"/>
        <pc:sldMkLst>
          <pc:docMk/>
          <pc:sldMk cId="633729110" sldId="2076138216"/>
        </pc:sldMkLst>
        <pc:spChg chg="mod">
          <ac:chgData name="Julie Descamp (CLEARWATER GROUP LLC)" userId="5ec9b45e-09f7-4acb-ae45-95f738816775" providerId="ADAL" clId="{28AEFA30-DD8F-4909-B53B-AA42AD518ADC}" dt="2020-07-22T19:32:23.866" v="1"/>
          <ac:spMkLst>
            <pc:docMk/>
            <pc:sldMk cId="633729110" sldId="2076138216"/>
            <ac:spMk id="2" creationId="{00000000-0000-0000-0000-000000000000}"/>
          </ac:spMkLst>
        </pc:spChg>
        <pc:spChg chg="mod">
          <ac:chgData name="Julie Descamp (CLEARWATER GROUP LLC)" userId="5ec9b45e-09f7-4acb-ae45-95f738816775" providerId="ADAL" clId="{28AEFA30-DD8F-4909-B53B-AA42AD518ADC}" dt="2020-07-22T19:32:42.884" v="3" actId="255"/>
          <ac:spMkLst>
            <pc:docMk/>
            <pc:sldMk cId="633729110" sldId="2076138216"/>
            <ac:spMk id="3" creationId="{A844FFA6-9262-4C36-A78A-C4C5EF77C6FE}"/>
          </ac:spMkLst>
        </pc:spChg>
      </pc:sldChg>
      <pc:sldMasterChg chg="add addSldLayout">
        <pc:chgData name="Julie Descamp (CLEARWATER GROUP LLC)" userId="5ec9b45e-09f7-4acb-ae45-95f738816775" providerId="ADAL" clId="{28AEFA30-DD8F-4909-B53B-AA42AD518ADC}" dt="2020-07-22T19:32:14.363" v="0" actId="22"/>
        <pc:sldMasterMkLst>
          <pc:docMk/>
          <pc:sldMasterMk cId="87487412" sldId="2147483660"/>
        </pc:sldMasterMkLst>
        <pc:sldLayoutChg chg="add">
          <pc:chgData name="Julie Descamp (CLEARWATER GROUP LLC)" userId="5ec9b45e-09f7-4acb-ae45-95f738816775" providerId="ADAL" clId="{28AEFA30-DD8F-4909-B53B-AA42AD518ADC}" dt="2020-07-22T19:32:14.363" v="0" actId="22"/>
          <pc:sldLayoutMkLst>
            <pc:docMk/>
            <pc:sldMasterMk cId="87487412" sldId="2147483660"/>
            <pc:sldLayoutMk cId="4094627309" sldId="2147483671"/>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926626160" sldId="2147483672"/>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4032333795" sldId="2147483673"/>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554139112" sldId="2147483674"/>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278894218" sldId="2147483675"/>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16899507" sldId="2147483676"/>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401457525" sldId="2147483677"/>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116158106" sldId="2147483678"/>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4077211997" sldId="2147483679"/>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4108482333" sldId="2147483680"/>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540683807" sldId="2147483681"/>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21934608" sldId="2147483682"/>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867514222" sldId="2147483683"/>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958490184" sldId="2147483684"/>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601572836" sldId="2147483685"/>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356955728" sldId="2147483686"/>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363638931" sldId="2147483687"/>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016179906" sldId="2147483688"/>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863709060" sldId="2147483689"/>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94904762" sldId="2147483690"/>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323237206" sldId="2147483691"/>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510008915" sldId="2147483692"/>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974264315" sldId="2147483693"/>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269724954" sldId="2147483694"/>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756559274" sldId="2147483696"/>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091604451" sldId="2147483697"/>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799975977" sldId="2147483698"/>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429293935" sldId="2147483699"/>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791780039" sldId="2147483700"/>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172933227" sldId="2147483701"/>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386269191" sldId="2147483702"/>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624611229" sldId="2147483703"/>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673328118" sldId="2147485518"/>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566174507" sldId="2147485519"/>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622920375" sldId="2147485520"/>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782392134" sldId="2147485521"/>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24866462" sldId="2147485522"/>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4233305935" sldId="2147485523"/>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511165474" sldId="2147485524"/>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95454277" sldId="2147485525"/>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949234042" sldId="2147485526"/>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386133776" sldId="2147485527"/>
          </pc:sldLayoutMkLst>
        </pc:sldLayoutChg>
      </pc:sldMasterChg>
      <pc:sldMasterChg chg="delSldLayout">
        <pc:chgData name="Julie Descamp (CLEARWATER GROUP LLC)" userId="5ec9b45e-09f7-4acb-ae45-95f738816775" providerId="ADAL" clId="{28AEFA30-DD8F-4909-B53B-AA42AD518ADC}" dt="2020-07-22T19:32:45.791" v="4" actId="47"/>
        <pc:sldMasterMkLst>
          <pc:docMk/>
          <pc:sldMasterMk cId="662980139" sldId="2147484016"/>
        </pc:sldMasterMkLst>
        <pc:sldLayoutChg chg="del">
          <pc:chgData name="Julie Descamp (CLEARWATER GROUP LLC)" userId="5ec9b45e-09f7-4acb-ae45-95f738816775" providerId="ADAL" clId="{28AEFA30-DD8F-4909-B53B-AA42AD518ADC}" dt="2020-07-22T19:32:45.791" v="4" actId="47"/>
          <pc:sldLayoutMkLst>
            <pc:docMk/>
            <pc:sldMasterMk cId="662980139" sldId="2147484016"/>
            <pc:sldLayoutMk cId="3924328497" sldId="21474840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DA37B5-42E6-4FC0-BF3A-52D416D10A8D}" type="datetimeFigureOut">
              <a:rPr lang="en-US" smtClean="0"/>
              <a:t>8/18/2020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AEC38C-2AA6-45EB-B7A5-18E42F79037E}" type="slidenum">
              <a:rPr lang="en-US" smtClean="0"/>
              <a:t>‹#›</a:t>
            </a:fld>
            <a:endParaRPr lang="en-US"/>
          </a:p>
        </p:txBody>
      </p:sp>
    </p:spTree>
    <p:extLst>
      <p:ext uri="{BB962C8B-B14F-4D97-AF65-F5344CB8AC3E}">
        <p14:creationId xmlns:p14="http://schemas.microsoft.com/office/powerpoint/2010/main" val="3477359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microsoftteams/platform/concepts/authentication/authentication"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cdx.transform.microsoft.com/experience-detail/15448f82-f681-4186-97b5-aa4354435a9a"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cdx.transform.microsoft.com/experience-detail/15448f82-f681-4186-97b5-aa4354435a9a"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icrosoft.github.io/fluent-ui-reac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8/18/2020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37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Webhooks allow you to connect your web services to the channels and teams inside Microsoft Teams.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126393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727461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a:solidFill>
                <a:schemeClr val="tx1"/>
              </a:solidFill>
              <a:effectLst/>
              <a:latin typeface="Segoe UI Light" pitchFamily="34" charset="0"/>
              <a:ea typeface="+mn-ea"/>
              <a:cs typeface="+mn-cs"/>
            </a:endParaRPr>
          </a:p>
          <a:p>
            <a:endParaRPr lang="en-US" sz="882"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077252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Demo Resources Found Here:  https://microsoft.sharepoint.com/:w:/t/MOCtoBaselineevents/Eb8M3kJioo5Fh3S0ON6Co20BOrpUwOCderLEhj4uOm1azA?e=R2ca0d</a:t>
            </a:r>
          </a:p>
          <a:p>
            <a:pPr marL="0" indent="0">
              <a:buFontTx/>
              <a:buNone/>
            </a:pPr>
            <a:endParaRPr lang="en-US" baseline="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526945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8/18/2020 11:48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038534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mn-lt"/>
              </a:rPr>
              <a:t>Tabs are pages that display interactive content. </a:t>
            </a:r>
          </a:p>
          <a:p>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506962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215243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8/18/2020 11:48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217956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Your contentUrl </a:t>
            </a:r>
            <a:r>
              <a:rPr lang="en-US" sz="882" b="1" i="0" kern="1200">
                <a:solidFill>
                  <a:schemeClr val="tx1"/>
                </a:solidFill>
                <a:effectLst/>
                <a:latin typeface="Segoe UI Light" pitchFamily="34" charset="0"/>
                <a:ea typeface="+mn-ea"/>
                <a:cs typeface="+mn-cs"/>
              </a:rPr>
              <a:t>will be loaded in the mobile Teams client</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For channel/group tabs, users can still open your tab in a separate browser via your websiteUrl, however your contentUrl will be loaded first.</a:t>
            </a:r>
          </a:p>
          <a:p>
            <a:r>
              <a:rPr lang="en-US" sz="882" b="0" i="0" kern="1200">
                <a:solidFill>
                  <a:schemeClr val="tx1"/>
                </a:solidFill>
                <a:effectLst/>
                <a:latin typeface="Segoe UI Light" pitchFamily="34" charset="0"/>
                <a:ea typeface="+mn-ea"/>
                <a:cs typeface="+mn-cs"/>
              </a:rPr>
              <a:t>If your tab uses authentication, you must upgrade your Teams JavaScript SDK to version 1.4.1 or later, or authentication will fail.</a:t>
            </a:r>
          </a:p>
          <a:p>
            <a:endParaRPr lang="en-US" sz="882" b="0" i="0" kern="1200">
              <a:solidFill>
                <a:schemeClr val="tx1"/>
              </a:solidFill>
              <a:effectLst/>
              <a:latin typeface="Segoe UI Light" pitchFamily="34" charset="0"/>
              <a:ea typeface="+mn-ea"/>
              <a:cs typeface="+mn-cs"/>
            </a:endParaRPr>
          </a:p>
          <a:p>
            <a:pPr marL="0" indent="0">
              <a:buNone/>
            </a:pPr>
            <a:r>
              <a:rPr lang="en-US" sz="900" kern="1200">
                <a:solidFill>
                  <a:schemeClr val="tx1"/>
                </a:solidFill>
                <a:latin typeface="Segoe UI Light" pitchFamily="34" charset="0"/>
                <a:ea typeface="+mn-ea"/>
                <a:cs typeface="+mn-cs"/>
              </a:rPr>
              <a:t>Custom tabs can be part of a channel, group chat, or personal app (apps that contain static tabs and/or a one-to-one bot).</a:t>
            </a:r>
          </a:p>
          <a:p>
            <a:pPr marL="0" indent="0">
              <a:buNone/>
            </a:pPr>
            <a:endParaRPr lang="en-US" sz="900" kern="1200">
              <a:solidFill>
                <a:schemeClr val="tx1"/>
              </a:solidFill>
              <a:latin typeface="Segoe UI Light" pitchFamily="34" charset="0"/>
              <a:ea typeface="+mn-ea"/>
              <a:cs typeface="+mn-cs"/>
            </a:endParaRPr>
          </a:p>
          <a:p>
            <a:pPr marL="0" indent="0">
              <a:buNone/>
            </a:pPr>
            <a:r>
              <a:rPr lang="en-US" sz="900" kern="1200">
                <a:solidFill>
                  <a:schemeClr val="tx1"/>
                </a:solidFill>
                <a:latin typeface="Segoe UI Light" pitchFamily="34" charset="0"/>
                <a:ea typeface="+mn-ea"/>
                <a:cs typeface="+mn-cs"/>
              </a:rPr>
              <a:t>Personal apps are available on mobile clients in the App Drawer. The app can only be installed from a desktop or web client, and can take up to 24 hours to appear on mobile clients.</a:t>
            </a:r>
          </a:p>
          <a:p>
            <a:pPr marL="0" indent="0">
              <a:buNone/>
            </a:pPr>
            <a:endParaRPr lang="en-US" sz="900" kern="1200">
              <a:solidFill>
                <a:schemeClr val="tx1"/>
              </a:solidFill>
              <a:latin typeface="Segoe UI Light" pitchFamily="34" charset="0"/>
              <a:ea typeface="+mn-ea"/>
              <a:cs typeface="+mn-cs"/>
            </a:endParaRPr>
          </a:p>
          <a:p>
            <a:pPr marL="0" indent="0">
              <a:buNone/>
            </a:pPr>
            <a:r>
              <a:rPr lang="en-US" sz="900" kern="1200">
                <a:solidFill>
                  <a:schemeClr val="tx1"/>
                </a:solidFill>
                <a:latin typeface="Segoe UI Light" pitchFamily="34" charset="0"/>
                <a:ea typeface="+mn-ea"/>
                <a:cs typeface="+mn-cs"/>
              </a:rPr>
              <a:t>Group and channel tabs are available on mobile clients as well. Uses your websiteUrl to launch your tab in a browser window. However, they can be loaded on a mobile client by clicking the ... overflow menu next to the tab and choosing Open, which will use your contentUrl to load the tab inside the Teams mobile client.</a:t>
            </a:r>
          </a:p>
          <a:p>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081313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Demo Resources Found Here:  https://microsoft.sharepoint.com/:w:/t/MOCtoBaselineevents/EdLjY3x6rdJAowOLVrPYkgEB7_cUK7V8Gf3csBwa1DMXxQ?e=bIemI1</a:t>
            </a:r>
          </a:p>
          <a:p>
            <a:pPr marL="0" indent="0">
              <a:buFontTx/>
              <a:buNone/>
            </a:pPr>
            <a:endParaRPr lang="en-US" baseline="0" dirty="0"/>
          </a:p>
          <a:p>
            <a:pPr marL="0" indent="0">
              <a:buFontTx/>
              <a:buNone/>
            </a:pPr>
            <a:endParaRPr lang="en-US" baseline="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78169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157466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8/18/2020 11:48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575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Messaging extensions allow users to query your service for information, and post information to your service.</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809124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008769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993502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621509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Demo Resources Found Here:  https://microsoft.sharepoint.com/:w:/t/MOCtoBaselineevents/EbSyzOo8NcNAoNsgw5n4VH0BSonSRR2CcogDOcbwNJ7mlw?e=l6EeHS</a:t>
            </a:r>
          </a:p>
          <a:p>
            <a:pPr marL="0" indent="0">
              <a:buFontTx/>
              <a:buNone/>
            </a:pPr>
            <a:endParaRPr lang="en-US" baseline="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94009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8/18/2020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290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Conversational bots allow developers to provide chat capabilities to users, and developers can create several types of chats, such as group chats with more than two people, or chats between a single user and a bot.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491078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555599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257765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latin typeface="Segoe UI" panose="020B0502040204020203" pitchFamily="34" charset="0"/>
                <a:cs typeface="Segoe UI" panose="020B0502040204020203" pitchFamily="34" charset="0"/>
              </a:rPr>
              <a:t>Microsoft Teams is the team collaboration hub in Office 365</a:t>
            </a:r>
          </a:p>
          <a:p>
            <a:r>
              <a:rPr lang="en-US" sz="900">
                <a:latin typeface="Segoe UI" panose="020B0502040204020203" pitchFamily="34" charset="0"/>
                <a:cs typeface="Segoe UI" panose="020B0502040204020203" pitchFamily="34" charset="0"/>
              </a:rPr>
              <a:t>A Teams app extends the Teams client (web, mobile, and desktop) with web services developers host. </a:t>
            </a:r>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A Teams app manifest is a text file that contains the metadata required to present an app to users.  Manifests define the user experience.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Note that </a:t>
            </a:r>
            <a:r>
              <a:rPr lang="en-US" sz="882" b="0" i="1" u="none" strike="noStrike" kern="1200">
                <a:solidFill>
                  <a:schemeClr val="tx1"/>
                </a:solidFill>
                <a:effectLst/>
                <a:latin typeface="Segoe UI Light" pitchFamily="34" charset="0"/>
                <a:ea typeface="+mn-ea"/>
                <a:cs typeface="+mn-cs"/>
              </a:rPr>
              <a:t>the Microsoft Teams Platform is not a hosting service; the web services powering your app must be hosted by you and accessible by HTTPS over the internet.</a:t>
            </a:r>
          </a:p>
          <a:p>
            <a:endParaRPr lang="en-US" sz="882" b="0" i="1" u="none" strike="noStrike" kern="1200">
              <a:solidFill>
                <a:schemeClr val="tx1"/>
              </a:solidFill>
              <a:effectLst/>
              <a:latin typeface="Segoe UI Light" pitchFamily="34" charset="0"/>
              <a:ea typeface="+mn-ea"/>
              <a:cs typeface="+mn-cs"/>
            </a:endParaRPr>
          </a:p>
          <a:p>
            <a:r>
              <a:rPr lang="en-US" sz="882" b="0" i="1" u="none" strike="noStrike" kern="1200">
                <a:solidFill>
                  <a:schemeClr val="tx1"/>
                </a:solidFill>
                <a:effectLst/>
                <a:latin typeface="Segoe UI Light" pitchFamily="34" charset="0"/>
                <a:ea typeface="+mn-ea"/>
                <a:cs typeface="+mn-cs"/>
              </a:rPr>
              <a:t>It is also important to keep in mind that any functionality you expose in a Microsoft Teams app is publicly available over the internet unless you take additional steps to secure it. If you are providing access to confidential or protected information you'll want make sure your services are at a minimum authenticating the endpoint connecting to your app, or </a:t>
            </a:r>
            <a:r>
              <a:rPr lang="en-US" sz="882" b="0" i="1" u="sng" kern="1200">
                <a:solidFill>
                  <a:schemeClr val="tx1"/>
                </a:solidFill>
                <a:effectLst/>
                <a:latin typeface="Segoe UI Light" pitchFamily="34" charset="0"/>
                <a:ea typeface="+mn-ea"/>
                <a:cs typeface="+mn-cs"/>
                <a:hlinkClick r:id="rId3"/>
              </a:rPr>
              <a:t>authenticating your users</a:t>
            </a:r>
            <a:r>
              <a:rPr lang="en-US" sz="882" b="0" i="1" u="none" strike="noStrike" kern="1200">
                <a:solidFill>
                  <a:schemeClr val="tx1"/>
                </a:solidFill>
                <a:effectLst/>
                <a:latin typeface="Segoe UI Light" pitchFamily="34" charset="0"/>
                <a:ea typeface="+mn-ea"/>
                <a:cs typeface="+mn-cs"/>
              </a:rPr>
              <a:t>.</a:t>
            </a:r>
            <a:endParaRPr lang="en-US" sz="882"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6413446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8/18/2020 11:48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3955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F3CD4-DD8A-40CC-B614-19C92594B3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219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Microsoft’s Power Platform consists of four key products that enable users to create solutions that can accelerate their business:</a:t>
            </a:r>
          </a:p>
          <a:p>
            <a:pPr lvl="1"/>
            <a:r>
              <a:rPr lang="en-US"/>
              <a:t>Power Apps</a:t>
            </a:r>
          </a:p>
          <a:p>
            <a:pPr lvl="1"/>
            <a:r>
              <a:rPr lang="en-US"/>
              <a:t>Power Automate</a:t>
            </a:r>
          </a:p>
          <a:p>
            <a:pPr lvl="1"/>
            <a:r>
              <a:rPr lang="en-US"/>
              <a:t>Power BI</a:t>
            </a:r>
          </a:p>
          <a:p>
            <a:pPr lvl="1"/>
            <a:r>
              <a:rPr lang="en-US"/>
              <a:t>Power Virtual Agents</a:t>
            </a:r>
          </a:p>
          <a:p>
            <a:pPr lvl="1"/>
            <a:endParaRPr lang="en-US"/>
          </a:p>
          <a:p>
            <a:r>
              <a:rPr lang="en-US"/>
              <a:t>This lesson provides an overview of the Power Platform products so that you can see how they work together.</a:t>
            </a:r>
          </a:p>
          <a:p>
            <a:endParaRPr lang="en-US"/>
          </a:p>
          <a:p>
            <a:r>
              <a:rPr lang="en-US"/>
              <a:t>Each product will be covered in detail in the upcoming lessons.</a:t>
            </a:r>
            <a:br>
              <a:rPr lang="en-US"/>
            </a:br>
            <a:endParaRPr lang="bs-Latn-BA"/>
          </a:p>
          <a:p>
            <a:pPr lvl="1"/>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8/18/2020 11:48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016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652371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342112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8/18/2020 11:48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742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Demonstrate how to start an app and show them the three panes in Power Apps Studio.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8378758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Demonstrate how to start an app and show them the three panes in Power Apps Studio.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7839150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base"/>
            <a:r>
              <a:rPr lang="en-US" sz="1800" dirty="0"/>
              <a:t>Prerequisite: Create a SharePoint Online list</a:t>
            </a:r>
          </a:p>
          <a:p>
            <a:pPr lvl="1" fontAlgn="base"/>
            <a:r>
              <a:rPr lang="en-US" sz="1800" dirty="0"/>
              <a:t>Task 1:  Review the Service Desk Request List</a:t>
            </a:r>
          </a:p>
          <a:p>
            <a:pPr lvl="1" fontAlgn="base"/>
            <a:r>
              <a:rPr lang="en-US" sz="1800" dirty="0"/>
              <a:t>Task 2:  Create a Power App</a:t>
            </a:r>
          </a:p>
          <a:p>
            <a:pPr lvl="1" fontAlgn="base"/>
            <a:r>
              <a:rPr lang="en-US" sz="1800" dirty="0"/>
              <a:t>Task 3:  Review the Power App Studio (optional)</a:t>
            </a:r>
          </a:p>
          <a:p>
            <a:pPr lvl="1" fontAlgn="base"/>
            <a:r>
              <a:rPr lang="en-US" sz="1800" dirty="0"/>
              <a:t>Task 4:  Customize the App (optional)</a:t>
            </a:r>
          </a:p>
          <a:p>
            <a:pPr lvl="1" fontAlgn="base"/>
            <a:r>
              <a:rPr lang="en-US" sz="1800" dirty="0"/>
              <a:t>Task 5:  Add the Ticketing System app to Microsoft Teams</a:t>
            </a:r>
          </a:p>
          <a:p>
            <a:pPr lvl="1" fontAlgn="base"/>
            <a:r>
              <a:rPr lang="en-US" sz="1800" dirty="0"/>
              <a:t>Task 6:  Run the app from a mobile device (optional)</a:t>
            </a:r>
          </a:p>
          <a:p>
            <a:pPr lvl="1" fontAlgn="base"/>
            <a:endParaRPr lang="en-US" sz="1800" dirty="0"/>
          </a:p>
          <a:p>
            <a:pPr marL="228600" lvl="1" indent="0" fontAlgn="base">
              <a:buNone/>
            </a:pPr>
            <a:r>
              <a:rPr lang="en-US" sz="1800" dirty="0">
                <a:highlight>
                  <a:srgbClr val="FFFF00"/>
                </a:highlight>
              </a:rPr>
              <a:t>Alternatively, show the click-through demo for </a:t>
            </a:r>
            <a:r>
              <a:rPr lang="en-US" sz="1800" dirty="0">
                <a:highlight>
                  <a:srgbClr val="FFFF00"/>
                </a:highlight>
                <a:hlinkClick r:id="rId3"/>
              </a:rPr>
              <a:t>Teams and Power Platform demo</a:t>
            </a:r>
            <a:r>
              <a:rPr lang="en-US" sz="1800" dirty="0">
                <a:highlight>
                  <a:srgbClr val="FFFF00"/>
                </a:highlight>
              </a:rPr>
              <a:t>, shows Power App in Teams, but not how to build the app.</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469485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722636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Teams UI/UX elements allow you to create rich experiences that feel native to the Teams client.</a:t>
            </a:r>
          </a:p>
          <a:p>
            <a:endParaRPr lang="en-US"/>
          </a:p>
          <a:p>
            <a:r>
              <a:rPr lang="en-US"/>
              <a:t>A card is a UI container for short or related pieces of information.  Card can include buttons that trigger card actions.</a:t>
            </a:r>
          </a:p>
          <a:p>
            <a:endParaRPr lang="en-US"/>
          </a:p>
          <a:p>
            <a:r>
              <a:rPr lang="en-US"/>
              <a:t>Task modules can simplify the user experience for workflows that require data input.  Gather input in a Teams-aware popup.</a:t>
            </a:r>
          </a:p>
          <a:p>
            <a:endParaRPr lang="en-US"/>
          </a:p>
          <a:p>
            <a:r>
              <a:rPr lang="en-US"/>
              <a:t>Deep links: </a:t>
            </a:r>
            <a:r>
              <a:rPr lang="en-US" sz="882" b="0" i="0" u="none" strike="noStrike" kern="1200">
                <a:solidFill>
                  <a:schemeClr val="tx1"/>
                </a:solidFill>
                <a:effectLst/>
                <a:latin typeface="Segoe UI Light" pitchFamily="34" charset="0"/>
                <a:ea typeface="+mn-ea"/>
                <a:cs typeface="+mn-cs"/>
              </a:rPr>
              <a:t>You can create deep links to entities in Teams. Typically, this is used to create links that navigate to content and information within your tab. </a:t>
            </a: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A webpage you host can be embedded in a tab or a task module as a web content page.  </a:t>
            </a: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 </a:t>
            </a:r>
          </a:p>
          <a:p>
            <a:endParaRPr lang="en-US" sz="882" b="0" i="0" u="none" strike="noStrike"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396995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Mention that Power Automate was formerly known as Microsoft Flow. Some students may have been familiar with Flow and are wondering how it relates to Power Automate.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r>
              <a:rPr lang="en-US"/>
              <a:t>Power Automate provides a low-code platform for building workflow and process automation. </a:t>
            </a:r>
          </a:p>
          <a:p>
            <a:endParaRPr lang="en-US"/>
          </a:p>
          <a:p>
            <a:r>
              <a:rPr lang="en-US"/>
              <a:t>In this lesson, you will learn how to use Power Automate to build a workflow that meets your business needs and interacts with your business data. </a:t>
            </a:r>
          </a:p>
          <a:p>
            <a:endParaRPr lang="en-US"/>
          </a:p>
          <a:p>
            <a:r>
              <a:rPr lang="en-US"/>
              <a:t>You will also learn how to administer Power Automate.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5425072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1882386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9183455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9678654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Alternatively, show the click-through demo for </a:t>
            </a:r>
            <a:r>
              <a:rPr lang="en-US">
                <a:hlinkClick r:id="rId3"/>
              </a:rPr>
              <a:t>Teams and Power Platform demo</a:t>
            </a:r>
            <a:r>
              <a:rPr lang="en-US"/>
              <a:t>, shows approval notification, from a Power Automate flow, arriving in Teams, but not how to build the flow.</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868826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Depending on your scenario you may choose to focus on a single extension point or combine multiple.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Teams, channels and group chats can be extended with conversational bots, configurable tabs, webhooks and connectors.</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Personal apps can be extended with conversational bots and personal tabs</a:t>
            </a:r>
          </a:p>
          <a:p>
            <a:endParaRPr lang="en-US" sz="882" b="0" i="0" kern="1200">
              <a:solidFill>
                <a:schemeClr val="tx1"/>
              </a:solidFill>
              <a:effectLst/>
              <a:latin typeface="+mn-lt"/>
              <a:ea typeface="+mn-ea"/>
              <a:cs typeface="+mn-cs"/>
            </a:endParaRPr>
          </a:p>
          <a:p>
            <a:r>
              <a:rPr lang="en-US" sz="882" b="1" i="0" u="none" strike="noStrike" kern="1200">
                <a:solidFill>
                  <a:schemeClr val="tx1"/>
                </a:solidFill>
                <a:effectLst/>
                <a:latin typeface="Segoe UI Light" panose="020B0502040204020203" pitchFamily="34" charset="0"/>
                <a:ea typeface="+mn-ea"/>
                <a:cs typeface="Segoe UI Light" panose="020B0502040204020203" pitchFamily="34" charset="0"/>
              </a:rPr>
              <a:t>Messaging extensions</a:t>
            </a:r>
            <a:r>
              <a:rPr lang="en-US" sz="882" b="0" i="0" u="none" strike="noStrike" kern="1200">
                <a:solidFill>
                  <a:schemeClr val="tx1"/>
                </a:solidFill>
                <a:effectLst/>
                <a:latin typeface="Segoe UI Light" panose="020B0502040204020203" pitchFamily="34" charset="0"/>
                <a:ea typeface="+mn-ea"/>
                <a:cs typeface="Segoe UI Light" panose="020B0502040204020203" pitchFamily="34" charset="0"/>
              </a:rPr>
              <a:t> allow users to interact with your web service through buttons and forms from the compose message area, the command box, or directly from a message. Your app can respond by presenting a form to the user to collect more information, sending a reply to the original message, or sending a message directly to the user. </a:t>
            </a:r>
            <a:endParaRPr lang="en-US" sz="882" b="0" i="0" kern="1200">
              <a:solidFill>
                <a:schemeClr val="tx1"/>
              </a:solidFill>
              <a:effectLst/>
              <a:latin typeface="Segoe UI Light" panose="020B0502040204020203" pitchFamily="34" charset="0"/>
              <a:ea typeface="+mn-ea"/>
              <a:cs typeface="Segoe UI Light" panose="020B0502040204020203" pitchFamily="34" charset="0"/>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909350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1" u="none" strike="noStrike" kern="1200">
                <a:solidFill>
                  <a:schemeClr val="tx1"/>
                </a:solidFill>
                <a:effectLst/>
                <a:latin typeface="Segoe UI Light" pitchFamily="34" charset="0"/>
                <a:ea typeface="+mn-ea"/>
                <a:cs typeface="+mn-cs"/>
              </a:rPr>
              <a:t>You can find and install App Studio in the Teams store.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1" u="none" strike="noStrike"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1" u="none" strike="noStrike" kern="1200">
                <a:solidFill>
                  <a:schemeClr val="tx1"/>
                </a:solidFill>
                <a:effectLst/>
                <a:latin typeface="Segoe UI Light" pitchFamily="34" charset="0"/>
                <a:ea typeface="+mn-ea"/>
                <a:cs typeface="+mn-cs"/>
              </a:rPr>
              <a:t>The React control library will be deprecated in the future. Consider using the </a:t>
            </a:r>
            <a:r>
              <a:rPr lang="en-US" sz="882" b="0" i="1" u="sng" kern="1200">
                <a:solidFill>
                  <a:schemeClr val="tx1"/>
                </a:solidFill>
                <a:effectLst/>
                <a:latin typeface="Segoe UI Light" pitchFamily="34" charset="0"/>
                <a:ea typeface="+mn-ea"/>
                <a:cs typeface="+mn-cs"/>
                <a:hlinkClick r:id="rId3"/>
              </a:rPr>
              <a:t>Fluent-UI react controls as an alternative</a:t>
            </a:r>
            <a:r>
              <a:rPr lang="en-US" sz="882" b="0" i="1" u="none" strike="noStrike" kern="1200">
                <a:solidFill>
                  <a:schemeClr val="tx1"/>
                </a:solidFill>
                <a:effectLst/>
                <a:latin typeface="Segoe UI Light" pitchFamily="34" charset="0"/>
                <a:ea typeface="+mn-ea"/>
                <a:cs typeface="+mn-cs"/>
              </a:rPr>
              <a:t> (formerly Stardust UI).</a:t>
            </a:r>
            <a:endParaRPr lang="en-US" b="1"/>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260040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Sharing the app package directly is useful when the app is directed towards a limited audience.</a:t>
            </a:r>
          </a:p>
          <a:p>
            <a:endParaRPr lang="en-US"/>
          </a:p>
          <a:p>
            <a:r>
              <a:rPr lang="en-US"/>
              <a:t>If the app is applicable to a specific organization, a tenant administrator can upload the app to the organization’s app catalog.</a:t>
            </a:r>
          </a:p>
          <a:p>
            <a:endParaRPr lang="en-US"/>
          </a:p>
          <a:p>
            <a:r>
              <a:rPr lang="en-US"/>
              <a:t>If the app is intended for all Teams users, the app can be submitted for publication in the public app store.  This involves a review process.</a:t>
            </a:r>
          </a:p>
          <a:p>
            <a:endParaRPr lang="en-US"/>
          </a:p>
          <a:p>
            <a:r>
              <a:rPr lang="en-US"/>
              <a:t>Because all app installations in Teams are context-specific, the entirety of an app may not always be installed for all users.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750885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Demo Resources Found Here:  https://microsoft.sharepoint.com/:w:/t/MOCtoBaselineevents/ERFDociiWvdAul1JL-70NPYB17RNkC-tZv6W_EWtpTSa9Q?e=p2gMgT</a:t>
            </a:r>
          </a:p>
          <a:p>
            <a:pPr marL="0" indent="0">
              <a:buFontTx/>
              <a:buNone/>
            </a:pPr>
            <a:endParaRPr lang="en-US" baseline="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952513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a:p>
          <a:p>
            <a:pPr marL="171450" indent="-171450">
              <a:buFontTx/>
              <a:buChar char="-"/>
            </a:pPr>
            <a:endParaRPr lang="en-US" baseline="0"/>
          </a:p>
          <a:p>
            <a:pPr marL="171450" indent="-171450">
              <a:buFontTx/>
              <a:buChar char="-"/>
            </a:pPr>
            <a:endParaRPr lang="en-US" baseline="0"/>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6079218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553998"/>
          </a:xfrm>
        </p:spPr>
        <p:txBody>
          <a:bodyPr/>
          <a:lstStyle>
            <a:lvl1pPr>
              <a:defRPr sz="36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095685"/>
          </a:xfrm>
        </p:spPr>
        <p:txBody>
          <a:bodyPr/>
          <a:lstStyle>
            <a:lvl1pPr>
              <a:defRPr sz="2800">
                <a:solidFill>
                  <a:srgbClr val="000000"/>
                </a:solidFill>
                <a:latin typeface="+mn-lt"/>
              </a:defRPr>
            </a:lvl1pPr>
            <a:lvl2pPr>
              <a:defRPr sz="2000">
                <a:solidFill>
                  <a:srgbClr val="000000"/>
                </a:solidFill>
              </a:defRPr>
            </a:lvl2pPr>
            <a:lvl3pPr>
              <a:defRPr sz="16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694307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573149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553998"/>
          </a:xfrm>
        </p:spPr>
        <p:txBody>
          <a:bodyPr/>
          <a:lstStyle>
            <a:lvl1pPr>
              <a:defRPr sz="36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3400548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0147087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466335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06930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307828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25579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543908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750716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04357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73901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59902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1113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1023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77901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80886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9507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88598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9896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93675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29308900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35412922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3186260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389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53945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4041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29767100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hasCustomPrompt="1"/>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69018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264847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6081193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61633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75268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76659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87634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03633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444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017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260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71024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08145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643302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18749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1873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27534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3968716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1957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44369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24355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420599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03969919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97014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15043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495148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9294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8694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393964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1235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68737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95076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6395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20561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E60-1E9A-4332-8700-5004ACC90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5D7EE-C4EE-4038-8F2E-AA75096222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DE5DD-4883-467E-A3BE-55299BC49B8E}"/>
              </a:ext>
            </a:extLst>
          </p:cNvPr>
          <p:cNvSpPr>
            <a:spLocks noGrp="1"/>
          </p:cNvSpPr>
          <p:nvPr>
            <p:ph type="dt" sz="half" idx="10"/>
          </p:nvPr>
        </p:nvSpPr>
        <p:spPr/>
        <p:txBody>
          <a:bodyPr/>
          <a:lstStyle/>
          <a:p>
            <a:fld id="{787DE7C4-E45F-4F98-ABEA-DC46C755A483}" type="datetimeFigureOut">
              <a:rPr lang="en-US" smtClean="0"/>
              <a:t>8/18/2020</a:t>
            </a:fld>
            <a:endParaRPr lang="en-US"/>
          </a:p>
        </p:txBody>
      </p:sp>
      <p:sp>
        <p:nvSpPr>
          <p:cNvPr id="5" name="Footer Placeholder 4">
            <a:extLst>
              <a:ext uri="{FF2B5EF4-FFF2-40B4-BE49-F238E27FC236}">
                <a16:creationId xmlns:a16="http://schemas.microsoft.com/office/drawing/2014/main" id="{F2B9A791-8436-4ABC-A529-70B840BDD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80310-051A-44C4-A8ED-6578CE3097FF}"/>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420060298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0911744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186912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1328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95150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238258"/>
          </a:xfrm>
        </p:spPr>
        <p:txBody>
          <a:bodyPr>
            <a:normAutofit/>
          </a:bodyPr>
          <a:lstStyle>
            <a:lvl1pPr>
              <a:defRPr>
                <a:latin typeface="+mn-lt"/>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60736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7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46687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97322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t>8/18/2020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2DC00-1732-484C-966F-BBA85D04FC2A}" type="slidenum">
              <a:rPr lang="en-US" smtClean="0"/>
              <a:t>‹#›</a:t>
            </a:fld>
            <a:endParaRPr lang="en-US"/>
          </a:p>
        </p:txBody>
      </p:sp>
    </p:spTree>
    <p:extLst>
      <p:ext uri="{BB962C8B-B14F-4D97-AF65-F5344CB8AC3E}">
        <p14:creationId xmlns:p14="http://schemas.microsoft.com/office/powerpoint/2010/main" val="126972495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rPr>
              <a:pPr/>
              <a:t>‹#›</a:t>
            </a:fld>
            <a:endParaRPr lang="en-US">
              <a:solidFill>
                <a:schemeClr val="accent5"/>
              </a:solidFill>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E60-1E9A-4332-8700-5004ACC90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5D7EE-C4EE-4038-8F2E-AA75096222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DE5DD-4883-467E-A3BE-55299BC49B8E}"/>
              </a:ext>
            </a:extLst>
          </p:cNvPr>
          <p:cNvSpPr>
            <a:spLocks noGrp="1"/>
          </p:cNvSpPr>
          <p:nvPr>
            <p:ph type="dt" sz="half" idx="10"/>
          </p:nvPr>
        </p:nvSpPr>
        <p:spPr/>
        <p:txBody>
          <a:bodyPr/>
          <a:lstStyle/>
          <a:p>
            <a:fld id="{787DE7C4-E45F-4F98-ABEA-DC46C755A483}" type="datetimeFigureOut">
              <a:rPr lang="en-US" smtClean="0"/>
              <a:t>8/18/2020</a:t>
            </a:fld>
            <a:endParaRPr lang="en-US"/>
          </a:p>
        </p:txBody>
      </p:sp>
      <p:sp>
        <p:nvSpPr>
          <p:cNvPr id="5" name="Footer Placeholder 4">
            <a:extLst>
              <a:ext uri="{FF2B5EF4-FFF2-40B4-BE49-F238E27FC236}">
                <a16:creationId xmlns:a16="http://schemas.microsoft.com/office/drawing/2014/main" id="{F2B9A791-8436-4ABC-A529-70B840BDD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80310-051A-44C4-A8ED-6578CE3097FF}"/>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6338143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4252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6170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9770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9902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73159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45895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6208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49462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35511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48391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48977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2487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0947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67595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56490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57648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0145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080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6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6870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14800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238258"/>
          </a:xfrm>
        </p:spPr>
        <p:txBody>
          <a:bodyPr>
            <a:normAutofit/>
          </a:bodyPr>
          <a:lstStyle>
            <a:lvl1pPr>
              <a:defRPr>
                <a:latin typeface="+mn-lt"/>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0520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29368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3031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7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77761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36651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53551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8691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93068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8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9721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55711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19735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5009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2189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375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593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847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52937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75068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99092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94791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30259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06900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17370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4263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740287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584883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495679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791084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6443877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15233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571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3287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3418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2693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6499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86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9189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9284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72615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6451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269441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8643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t>8/18/2020</a:t>
            </a:fld>
            <a:endParaRPr lang="en-US"/>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t>‹#›</a:t>
            </a:fld>
            <a:endParaRPr lang="en-US"/>
          </a:p>
        </p:txBody>
      </p:sp>
    </p:spTree>
    <p:extLst>
      <p:ext uri="{BB962C8B-B14F-4D97-AF65-F5344CB8AC3E}">
        <p14:creationId xmlns:p14="http://schemas.microsoft.com/office/powerpoint/2010/main" val="429377424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62314214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A32BD7-20C0-9745-A96C-6528A7F10320}"/>
              </a:ext>
            </a:extLst>
          </p:cNvPr>
          <p:cNvPicPr>
            <a:picLocks noChangeAspect="1"/>
          </p:cNvPicPr>
          <p:nvPr userDrawn="1"/>
        </p:nvPicPr>
        <p:blipFill rotWithShape="1">
          <a:blip r:embed="rId2"/>
          <a:srcRect t="3990" r="3990"/>
          <a:stretch/>
        </p:blipFill>
        <p:spPr>
          <a:xfrm>
            <a:off x="-54245" y="0"/>
            <a:ext cx="12246245" cy="6887052"/>
          </a:xfrm>
          <a:prstGeom prst="rect">
            <a:avLst/>
          </a:prstGeom>
        </p:spPr>
      </p:pic>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000000"/>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00000"/>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3808818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hasCustomPrompt="1"/>
          </p:nvPr>
        </p:nvSpPr>
        <p:spPr>
          <a:xfrm>
            <a:off x="586390" y="1434370"/>
            <a:ext cx="11018520" cy="1095685"/>
          </a:xfrm>
        </p:spPr>
        <p:txBody>
          <a:bodyPr wrap="square">
            <a:spAutoFit/>
          </a:bodyPr>
          <a:lstStyle>
            <a:lvl1pPr marL="0" indent="0">
              <a:buNone/>
              <a:defRPr sz="2800" b="0" i="0">
                <a:solidFill>
                  <a:srgbClr val="000000"/>
                </a:solidFill>
                <a:latin typeface="+mn-lt"/>
                <a:cs typeface="Segoe UI" panose="020B0502040204020203" pitchFamily="34" charset="0"/>
              </a:defRPr>
            </a:lvl1pPr>
            <a:lvl2pPr marL="228600" indent="0">
              <a:buNone/>
              <a:defRPr sz="2000">
                <a:solidFill>
                  <a:srgbClr val="000000"/>
                </a:solidFill>
              </a:defRPr>
            </a:lvl2pPr>
            <a:lvl3pPr marL="457200" indent="0">
              <a:buNone/>
              <a:defRPr sz="1600">
                <a:solidFill>
                  <a:srgbClr val="000000"/>
                </a:solidFill>
              </a:defRPr>
            </a:lvl3pPr>
            <a:lvl4pPr marL="685800" indent="0">
              <a:buNone/>
              <a:defRPr sz="1200">
                <a:solidFill>
                  <a:srgbClr val="000000"/>
                </a:solidFill>
              </a:defRPr>
            </a:lvl4pPr>
            <a:lvl5pPr marL="914400" indent="0">
              <a:buNone/>
              <a:defRPr/>
            </a:lvl5pPr>
          </a:lstStyle>
          <a:p>
            <a:pPr lvl="0"/>
            <a:r>
              <a:rPr lang="en-US"/>
              <a:t>Main topic: Segoe UI, size 28pt</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698292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image" Target="../media/image1.emf"/><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theme" Target="../theme/theme2.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8" Type="http://schemas.openxmlformats.org/officeDocument/2006/relationships/slideLayout" Target="../slideLayouts/slideLayout70.xml"/><Relationship Id="rId3"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theme" Target="../theme/theme3.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image" Target="../media/image23.emf"/><Relationship Id="rId8"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9" Type="http://schemas.openxmlformats.org/officeDocument/2006/relationships/slideLayout" Target="../slideLayouts/slideLayout169.xml"/><Relationship Id="rId21" Type="http://schemas.openxmlformats.org/officeDocument/2006/relationships/slideLayout" Target="../slideLayouts/slideLayout151.xml"/><Relationship Id="rId34" Type="http://schemas.openxmlformats.org/officeDocument/2006/relationships/slideLayout" Target="../slideLayouts/slideLayout164.xml"/><Relationship Id="rId7" Type="http://schemas.openxmlformats.org/officeDocument/2006/relationships/slideLayout" Target="../slideLayouts/slideLayout13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slideLayout" Target="../slideLayouts/slideLayout159.xml"/><Relationship Id="rId41" Type="http://schemas.openxmlformats.org/officeDocument/2006/relationships/image" Target="../media/image1.emf"/><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slideLayout" Target="../slideLayouts/slideLayout162.xml"/><Relationship Id="rId37" Type="http://schemas.openxmlformats.org/officeDocument/2006/relationships/slideLayout" Target="../slideLayouts/slideLayout167.xml"/><Relationship Id="rId40" Type="http://schemas.openxmlformats.org/officeDocument/2006/relationships/theme" Target="../theme/theme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36" Type="http://schemas.openxmlformats.org/officeDocument/2006/relationships/slideLayout" Target="../slideLayouts/slideLayout166.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31" Type="http://schemas.openxmlformats.org/officeDocument/2006/relationships/slideLayout" Target="../slideLayouts/slideLayout161.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35" Type="http://schemas.openxmlformats.org/officeDocument/2006/relationships/slideLayout" Target="../slideLayouts/slideLayout165.xml"/><Relationship Id="rId8" Type="http://schemas.openxmlformats.org/officeDocument/2006/relationships/slideLayout" Target="../slideLayouts/slideLayout138.xml"/><Relationship Id="rId3" Type="http://schemas.openxmlformats.org/officeDocument/2006/relationships/slideLayout" Target="../slideLayouts/slideLayout133.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slideLayout" Target="../slideLayouts/slideLayout163.xml"/><Relationship Id="rId38" Type="http://schemas.openxmlformats.org/officeDocument/2006/relationships/slideLayout" Target="../slideLayouts/slideLayout16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9" Type="http://schemas.openxmlformats.org/officeDocument/2006/relationships/slideLayout" Target="../slideLayouts/slideLayout208.xml"/><Relationship Id="rId21" Type="http://schemas.openxmlformats.org/officeDocument/2006/relationships/slideLayout" Target="../slideLayouts/slideLayout190.xml"/><Relationship Id="rId34" Type="http://schemas.openxmlformats.org/officeDocument/2006/relationships/slideLayout" Target="../slideLayouts/slideLayout203.xml"/><Relationship Id="rId42" Type="http://schemas.openxmlformats.org/officeDocument/2006/relationships/slideLayout" Target="../slideLayouts/slideLayout211.xml"/><Relationship Id="rId7" Type="http://schemas.openxmlformats.org/officeDocument/2006/relationships/slideLayout" Target="../slideLayouts/slideLayout17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slideLayout" Target="../slideLayouts/slideLayout198.xml"/><Relationship Id="rId41" Type="http://schemas.openxmlformats.org/officeDocument/2006/relationships/slideLayout" Target="../slideLayouts/slideLayout210.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slideLayout" Target="../slideLayouts/slideLayout201.xml"/><Relationship Id="rId37" Type="http://schemas.openxmlformats.org/officeDocument/2006/relationships/slideLayout" Target="../slideLayouts/slideLayout206.xml"/><Relationship Id="rId40" Type="http://schemas.openxmlformats.org/officeDocument/2006/relationships/slideLayout" Target="../slideLayouts/slideLayout209.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36" Type="http://schemas.openxmlformats.org/officeDocument/2006/relationships/slideLayout" Target="../slideLayouts/slideLayout205.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31" Type="http://schemas.openxmlformats.org/officeDocument/2006/relationships/slideLayout" Target="../slideLayouts/slideLayout200.xml"/><Relationship Id="rId44" Type="http://schemas.openxmlformats.org/officeDocument/2006/relationships/image" Target="../media/image1.emf"/><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 Id="rId35" Type="http://schemas.openxmlformats.org/officeDocument/2006/relationships/slideLayout" Target="../slideLayouts/slideLayout204.xml"/><Relationship Id="rId43" Type="http://schemas.openxmlformats.org/officeDocument/2006/relationships/theme" Target="../theme/theme5.xml"/><Relationship Id="rId8" Type="http://schemas.openxmlformats.org/officeDocument/2006/relationships/slideLayout" Target="../slideLayouts/slideLayout177.xml"/><Relationship Id="rId3" Type="http://schemas.openxmlformats.org/officeDocument/2006/relationships/slideLayout" Target="../slideLayouts/slideLayout172.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slideLayout" Target="../slideLayouts/slideLayout202.xml"/><Relationship Id="rId38" Type="http://schemas.openxmlformats.org/officeDocument/2006/relationships/slideLayout" Target="../slideLayouts/slideLayout2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48" r:id="rId32"/>
    <p:sldLayoutId id="2147484050" r:id="rId33"/>
    <p:sldLayoutId id="2147484093" r:id="rId34"/>
    <p:sldLayoutId id="2147484094" r:id="rId35"/>
    <p:sldLayoutId id="2147484095" r:id="rId36"/>
    <p:sldLayoutId id="2147484096" r:id="rId37"/>
    <p:sldLayoutId id="2147484097" r:id="rId38"/>
    <p:sldLayoutId id="2147484098" r:id="rId39"/>
    <p:sldLayoutId id="2147484099" r:id="rId40"/>
    <p:sldLayoutId id="2147484100" r:id="rId41"/>
    <p:sldLayoutId id="2147484101" r:id="rId42"/>
    <p:sldLayoutId id="2147484102" r:id="rId43"/>
    <p:sldLayoutId id="2147484103" r:id="rId44"/>
    <p:sldLayoutId id="2147484104" r:id="rId45"/>
    <p:sldLayoutId id="2147484105" r:id="rId46"/>
    <p:sldLayoutId id="2147484106" r:id="rId47"/>
    <p:sldLayoutId id="2147484107" r:id="rId48"/>
    <p:sldLayoutId id="2147484108" r:id="rId49"/>
    <p:sldLayoutId id="2147484109" r:id="rId50"/>
    <p:sldLayoutId id="2147484110" r:id="rId51"/>
    <p:sldLayoutId id="2147484111" r:id="rId52"/>
    <p:sldLayoutId id="2147484112" r:id="rId53"/>
    <p:sldLayoutId id="2147484113" r:id="rId54"/>
    <p:sldLayoutId id="2147484114" r:id="rId55"/>
    <p:sldLayoutId id="2147484120" r:id="rId56"/>
    <p:sldLayoutId id="2147484124" r:id="rId57"/>
    <p:sldLayoutId id="2147484125" r:id="rId58"/>
    <p:sldLayoutId id="2147484127" r:id="rId59"/>
    <p:sldLayoutId id="2147484129" r:id="rId60"/>
    <p:sldLayoutId id="2147484130" r:id="rId61"/>
    <p:sldLayoutId id="2147484131" r:id="rId6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995588071"/>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 id="2147484247" r:id="rId19"/>
    <p:sldLayoutId id="2147484248" r:id="rId20"/>
    <p:sldLayoutId id="2147484249" r:id="rId21"/>
    <p:sldLayoutId id="2147484250" r:id="rId22"/>
    <p:sldLayoutId id="2147484251" r:id="rId23"/>
    <p:sldLayoutId id="2147484252" r:id="rId24"/>
    <p:sldLayoutId id="2147484253" r:id="rId25"/>
    <p:sldLayoutId id="2147484254" r:id="rId26"/>
    <p:sldLayoutId id="2147484255" r:id="rId27"/>
    <p:sldLayoutId id="2147484256" r:id="rId28"/>
    <p:sldLayoutId id="2147484257" r:id="rId29"/>
    <p:sldLayoutId id="2147484258" r:id="rId30"/>
    <p:sldLayoutId id="2147484259" r:id="rId31"/>
    <p:sldLayoutId id="2147484260" r:id="rId32"/>
    <p:sldLayoutId id="2147484261" r:id="rId33"/>
    <p:sldLayoutId id="2147484262" r:id="rId34"/>
    <p:sldLayoutId id="2147484263" r:id="rId35"/>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5"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0956055"/>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 id="2147484423" r:id="rId22"/>
    <p:sldLayoutId id="2147484424" r:id="rId23"/>
    <p:sldLayoutId id="2147484425" r:id="rId24"/>
    <p:sldLayoutId id="2147484426" r:id="rId25"/>
    <p:sldLayoutId id="2147484427" r:id="rId26"/>
    <p:sldLayoutId id="2147484428" r:id="rId27"/>
    <p:sldLayoutId id="2147484429" r:id="rId28"/>
    <p:sldLayoutId id="2147484430" r:id="rId29"/>
    <p:sldLayoutId id="2147484431" r:id="rId30"/>
    <p:sldLayoutId id="2147484432" r:id="rId31"/>
    <p:sldLayoutId id="2147484433" r:id="rId32"/>
    <p:sldLayoutId id="2147484434" r:id="rId33"/>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9854536"/>
      </p:ext>
    </p:extLst>
  </p:cSld>
  <p:clrMap bg1="lt1" tx1="dk1" bg2="lt2" tx2="dk2" accent1="accent1" accent2="accent2" accent3="accent3" accent4="accent4" accent5="accent5" accent6="accent6" hlink="hlink" folHlink="folHlink"/>
  <p:sldLayoutIdLst>
    <p:sldLayoutId id="2147484436" r:id="rId1"/>
    <p:sldLayoutId id="2147484437" r:id="rId2"/>
    <p:sldLayoutId id="2147484438" r:id="rId3"/>
    <p:sldLayoutId id="2147484439" r:id="rId4"/>
    <p:sldLayoutId id="2147484440" r:id="rId5"/>
    <p:sldLayoutId id="2147484441" r:id="rId6"/>
    <p:sldLayoutId id="2147484442" r:id="rId7"/>
    <p:sldLayoutId id="2147484443" r:id="rId8"/>
    <p:sldLayoutId id="2147484444" r:id="rId9"/>
    <p:sldLayoutId id="2147484445" r:id="rId10"/>
    <p:sldLayoutId id="2147484446" r:id="rId11"/>
    <p:sldLayoutId id="2147484447" r:id="rId12"/>
    <p:sldLayoutId id="2147484448" r:id="rId13"/>
    <p:sldLayoutId id="2147484449" r:id="rId14"/>
    <p:sldLayoutId id="2147484450" r:id="rId15"/>
    <p:sldLayoutId id="2147484451" r:id="rId16"/>
    <p:sldLayoutId id="2147484452" r:id="rId17"/>
    <p:sldLayoutId id="2147484453" r:id="rId18"/>
    <p:sldLayoutId id="2147484454" r:id="rId19"/>
    <p:sldLayoutId id="2147484455" r:id="rId20"/>
    <p:sldLayoutId id="2147484456" r:id="rId21"/>
    <p:sldLayoutId id="2147484457" r:id="rId22"/>
    <p:sldLayoutId id="2147484458" r:id="rId23"/>
    <p:sldLayoutId id="2147484459" r:id="rId24"/>
    <p:sldLayoutId id="2147484460" r:id="rId25"/>
    <p:sldLayoutId id="2147484461" r:id="rId26"/>
    <p:sldLayoutId id="2147484462" r:id="rId27"/>
    <p:sldLayoutId id="2147484463" r:id="rId28"/>
    <p:sldLayoutId id="2147484464" r:id="rId29"/>
    <p:sldLayoutId id="2147484465" r:id="rId30"/>
    <p:sldLayoutId id="2147484466" r:id="rId31"/>
    <p:sldLayoutId id="2147484467" r:id="rId32"/>
    <p:sldLayoutId id="2147484468" r:id="rId33"/>
    <p:sldLayoutId id="2147484469" r:id="rId34"/>
    <p:sldLayoutId id="2147484470" r:id="rId35"/>
    <p:sldLayoutId id="2147484513" r:id="rId36"/>
    <p:sldLayoutId id="2147484532" r:id="rId37"/>
    <p:sldLayoutId id="2147484542" r:id="rId38"/>
    <p:sldLayoutId id="2147484562" r:id="rId39"/>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7.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3.xml"/><Relationship Id="rId1" Type="http://schemas.openxmlformats.org/officeDocument/2006/relationships/tags" Target="../tags/tag1.xml"/></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31.xml"/><Relationship Id="rId16" Type="http://schemas.openxmlformats.org/officeDocument/2006/relationships/image" Target="../media/image56.png"/><Relationship Id="rId1" Type="http://schemas.openxmlformats.org/officeDocument/2006/relationships/slideLayout" Target="../slideLayouts/slideLayout130.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5.xml"/><Relationship Id="rId1" Type="http://schemas.openxmlformats.org/officeDocument/2006/relationships/tags" Target="../tags/tag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3.xml"/><Relationship Id="rId1" Type="http://schemas.openxmlformats.org/officeDocument/2006/relationships/tags" Target="../tags/tag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6.xml"/><Relationship Id="rId1" Type="http://schemas.openxmlformats.org/officeDocument/2006/relationships/tags" Target="../tags/tag4.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68.xml"/><Relationship Id="rId1" Type="http://schemas.openxmlformats.org/officeDocument/2006/relationships/tags" Target="../tags/tag5.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7.xml"/><Relationship Id="rId1" Type="http://schemas.openxmlformats.org/officeDocument/2006/relationships/tags" Target="../tags/tag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8.xml"/><Relationship Id="rId1" Type="http://schemas.openxmlformats.org/officeDocument/2006/relationships/tags" Target="../tags/tag7.xml"/><Relationship Id="rId4" Type="http://schemas.openxmlformats.org/officeDocument/2006/relationships/hyperlink" Target="https://appsource.microsoft.com/"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2.xml"/><Relationship Id="rId1" Type="http://schemas.openxmlformats.org/officeDocument/2006/relationships/tags" Target="../tags/tag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3.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9.xml"/><Relationship Id="rId1" Type="http://schemas.openxmlformats.org/officeDocument/2006/relationships/tags" Target="../tags/tag10.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0.xml"/><Relationship Id="rId1" Type="http://schemas.openxmlformats.org/officeDocument/2006/relationships/tags" Target="../tags/tag1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1.xml"/><Relationship Id="rId1" Type="http://schemas.openxmlformats.org/officeDocument/2006/relationships/tags" Target="../tags/tag1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2.xml"/><Relationship Id="rId1" Type="http://schemas.openxmlformats.org/officeDocument/2006/relationships/tags" Target="../tags/tag1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82.xml"/><Relationship Id="rId1" Type="http://schemas.openxmlformats.org/officeDocument/2006/relationships/tags" Target="../tags/tag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59483"/>
            <a:ext cx="9641860" cy="498598"/>
          </a:xfrm>
        </p:spPr>
        <p:txBody>
          <a:bodyPr/>
          <a:lstStyle/>
          <a:p>
            <a:r>
              <a:rPr lang="en-US" dirty="0"/>
              <a:t>Extend Microsoft Teams</a:t>
            </a:r>
            <a:endParaRPr lang="en-US" dirty="0">
              <a:solidFill>
                <a:schemeClr val="tx1"/>
              </a:solidFill>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2169232" y="2549128"/>
            <a:ext cx="7853535" cy="184665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Microsoft Teams Apps.</a:t>
            </a:r>
          </a:p>
          <a:p>
            <a:pPr marL="342900" indent="-342900">
              <a:buFont typeface="Arial" panose="020B0604020202020204" pitchFamily="34" charset="0"/>
              <a:buChar char="•"/>
            </a:pPr>
            <a:r>
              <a:rPr lang="en-US" sz="2400" dirty="0"/>
              <a:t>Webhooks in Microsoft Teams.</a:t>
            </a:r>
          </a:p>
          <a:p>
            <a:pPr marL="342900" indent="-342900">
              <a:buFont typeface="Arial" panose="020B0604020202020204" pitchFamily="34" charset="0"/>
              <a:buChar char="•"/>
            </a:pPr>
            <a:r>
              <a:rPr lang="en-US" sz="2400" dirty="0"/>
              <a:t>Tabs in Microsoft Teams.</a:t>
            </a:r>
          </a:p>
          <a:p>
            <a:pPr marL="342900" indent="-342900">
              <a:buFont typeface="Arial" panose="020B0604020202020204" pitchFamily="34" charset="0"/>
              <a:buChar char="•"/>
            </a:pPr>
            <a:r>
              <a:rPr lang="en-US" sz="2400" dirty="0"/>
              <a:t>Messaging extensions in Microsoft Teams.</a:t>
            </a:r>
          </a:p>
          <a:p>
            <a:pPr marL="342900" indent="-342900">
              <a:buFont typeface="Arial" panose="020B0604020202020204" pitchFamily="34" charset="0"/>
              <a:buChar char="•"/>
            </a:pPr>
            <a:r>
              <a:rPr lang="en-US" sz="2400" dirty="0"/>
              <a:t>Conversational bots in Microsoft Teams.</a:t>
            </a: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en-US"/>
              <a:t>Webhooks and Connectors in Microsoft Teams </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435497"/>
            <a:ext cx="11018520" cy="5181871"/>
          </a:xfrm>
        </p:spPr>
        <p:txBody>
          <a:bodyPr>
            <a:normAutofit/>
          </a:bodyPr>
          <a:lstStyle/>
          <a:p>
            <a:pPr marL="0" indent="0">
              <a:buNone/>
            </a:pPr>
            <a:r>
              <a:rPr lang="en-US">
                <a:latin typeface="Segoe UI" panose="020B0502040204020203" pitchFamily="34" charset="0"/>
                <a:cs typeface="Segoe UI" panose="020B0502040204020203" pitchFamily="34" charset="0"/>
              </a:rPr>
              <a:t>Outgoing and incoming webhooks both allow developers to connect web services to channels and teams inside Microsoft Teams.</a:t>
            </a:r>
          </a:p>
          <a:p>
            <a:pPr marL="0" indent="0">
              <a:buNone/>
            </a:pPr>
            <a:endParaRPr lang="en-US">
              <a:latin typeface="Segoe UI" panose="020B0502040204020203" pitchFamily="34" charset="0"/>
              <a:cs typeface="Segoe UI" panose="020B0502040204020203" pitchFamily="34" charset="0"/>
            </a:endParaRPr>
          </a:p>
          <a:p>
            <a:pPr marL="0" indent="0">
              <a:buNone/>
            </a:pPr>
            <a:r>
              <a:rPr lang="en-US" b="1"/>
              <a:t>Outgoing webhooks </a:t>
            </a:r>
            <a:r>
              <a:rPr lang="en-US"/>
              <a:t>allow users to send text messages from a channel to the developer’s web services without having to use the Microsoft Bot Framework. </a:t>
            </a:r>
          </a:p>
          <a:p>
            <a:pPr marL="0" indent="0">
              <a:buNone/>
            </a:pPr>
            <a:endParaRPr lang="en-US"/>
          </a:p>
          <a:p>
            <a:pPr marL="0" indent="0">
              <a:buNone/>
            </a:pPr>
            <a:r>
              <a:rPr lang="en-US" b="1"/>
              <a:t>Incoming webhooks </a:t>
            </a:r>
            <a:r>
              <a:rPr lang="en-US"/>
              <a:t>work as a type of </a:t>
            </a:r>
            <a:r>
              <a:rPr lang="en-US" i="1"/>
              <a:t>connector</a:t>
            </a:r>
            <a:r>
              <a:rPr lang="en-US"/>
              <a:t>, allowing users to subscribe to receive notifications and messages from a developer’s web services.  </a:t>
            </a:r>
          </a:p>
        </p:txBody>
      </p:sp>
    </p:spTree>
    <p:extLst>
      <p:ext uri="{BB962C8B-B14F-4D97-AF65-F5344CB8AC3E}">
        <p14:creationId xmlns:p14="http://schemas.microsoft.com/office/powerpoint/2010/main" val="24328621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184150"/>
            <a:ext cx="10515600" cy="1325563"/>
          </a:xfrm>
        </p:spPr>
        <p:txBody>
          <a:bodyPr/>
          <a:lstStyle/>
          <a:p>
            <a:r>
              <a:rPr lang="en-US"/>
              <a:t>Outgoing webhooks in Microsoft Teams</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2154436"/>
          </a:xfrm>
        </p:spPr>
        <p:txBody>
          <a:bodyPr/>
          <a:lstStyle/>
          <a:p>
            <a:pPr marL="0" indent="0">
              <a:buNone/>
            </a:pPr>
            <a:r>
              <a:rPr lang="en-US">
                <a:latin typeface="Segoe UI" panose="020B0502040204020203" pitchFamily="34" charset="0"/>
                <a:cs typeface="Segoe UI" panose="020B0502040204020203" pitchFamily="34" charset="0"/>
              </a:rPr>
              <a:t>Outgoing webhooks post data from Teams to any chosen service capable of accepting a JSON payload. Once an outgoing webhook is added to a team, it acts like bot, listening in channels for messages using @mention, sending notifications to external web services, and responding with rich messages that can include cards and images.</a:t>
            </a:r>
          </a:p>
        </p:txBody>
      </p:sp>
      <p:sp>
        <p:nvSpPr>
          <p:cNvPr id="4" name="Rectangle 3">
            <a:extLst>
              <a:ext uri="{FF2B5EF4-FFF2-40B4-BE49-F238E27FC236}">
                <a16:creationId xmlns:a16="http://schemas.microsoft.com/office/drawing/2014/main" id="{15253A9F-4355-4815-9444-71F04C3E8BD7}"/>
              </a:ext>
            </a:extLst>
          </p:cNvPr>
          <p:cNvSpPr/>
          <p:nvPr/>
        </p:nvSpPr>
        <p:spPr>
          <a:xfrm>
            <a:off x="584200" y="3773712"/>
            <a:ext cx="6096000" cy="2517612"/>
          </a:xfrm>
          <a:prstGeom prst="rect">
            <a:avLst/>
          </a:prstGeom>
        </p:spPr>
        <p:txBody>
          <a:bodyPr>
            <a:spAutoFit/>
          </a:bodyPr>
          <a:lstStyle/>
          <a:p>
            <a:pPr marL="228600" indent="-228600" defTabSz="932742">
              <a:spcBef>
                <a:spcPct val="20000"/>
              </a:spcBef>
              <a:buSzPct val="90000"/>
              <a:buFont typeface="Wingdings" panose="05000000000000000000" pitchFamily="2" charset="2"/>
              <a:buChar char=""/>
            </a:pPr>
            <a:r>
              <a:rPr lang="en-US" sz="28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Key features:</a:t>
            </a:r>
          </a:p>
          <a:p>
            <a:pPr marL="342900" indent="-342900" defTabSz="932742">
              <a:spcBef>
                <a:spcPct val="20000"/>
              </a:spcBef>
              <a:buSzPct val="90000"/>
              <a:buFont typeface="Arial" panose="020B0604020202020204" pitchFamily="34" charset="0"/>
              <a:buChar char="•"/>
            </a:pPr>
            <a:r>
              <a:rPr lang="en-US" sz="20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Scoped Configuration.</a:t>
            </a:r>
          </a:p>
          <a:p>
            <a:pPr marL="342900" indent="-342900" defTabSz="932742">
              <a:spcBef>
                <a:spcPct val="20000"/>
              </a:spcBef>
              <a:buSzPct val="90000"/>
              <a:buFont typeface="Arial" panose="020B0604020202020204" pitchFamily="34" charset="0"/>
              <a:buChar char="•"/>
            </a:pPr>
            <a:r>
              <a:rPr lang="en-US" sz="20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Reactive Messaging.</a:t>
            </a:r>
          </a:p>
          <a:p>
            <a:pPr marL="342900" indent="-342900" defTabSz="932742">
              <a:spcBef>
                <a:spcPct val="20000"/>
              </a:spcBef>
              <a:buSzPct val="90000"/>
              <a:buFont typeface="Arial" panose="020B0604020202020204" pitchFamily="34" charset="0"/>
              <a:buChar char="•"/>
            </a:pPr>
            <a:r>
              <a:rPr lang="en-US" sz="20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Standard HTTP messaging exchange.</a:t>
            </a:r>
          </a:p>
          <a:p>
            <a:pPr marL="342900" indent="-342900" defTabSz="932742">
              <a:spcBef>
                <a:spcPct val="20000"/>
              </a:spcBef>
              <a:buSzPct val="90000"/>
              <a:buFont typeface="Arial" panose="020B0604020202020204" pitchFamily="34" charset="0"/>
              <a:buChar char="•"/>
            </a:pPr>
            <a:r>
              <a:rPr lang="en-US" sz="20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Teams API support method.</a:t>
            </a:r>
          </a:p>
          <a:p>
            <a:pPr marL="228600" lvl="1" indent="-228600" defTabSz="932742">
              <a:spcBef>
                <a:spcPct val="20000"/>
              </a:spcBef>
              <a:buSzPct val="90000"/>
              <a:buFont typeface="Wingdings" panose="05000000000000000000" pitchFamily="2" charset="2"/>
              <a:buChar char=""/>
            </a:pPr>
            <a:r>
              <a:rPr lang="en-US" sz="28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Limitations.</a:t>
            </a:r>
          </a:p>
        </p:txBody>
      </p:sp>
    </p:spTree>
    <p:extLst>
      <p:ext uri="{BB962C8B-B14F-4D97-AF65-F5344CB8AC3E}">
        <p14:creationId xmlns:p14="http://schemas.microsoft.com/office/powerpoint/2010/main" val="16811004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155384"/>
            <a:ext cx="10515600" cy="1325563"/>
          </a:xfrm>
        </p:spPr>
        <p:txBody>
          <a:bodyPr/>
          <a:lstStyle/>
          <a:p>
            <a:r>
              <a:rPr lang="en-US"/>
              <a:t>Incoming webhooks in Microsoft Teams</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4604337"/>
          </a:xfrm>
        </p:spPr>
        <p:txBody>
          <a:bodyPr>
            <a:normAutofit/>
          </a:bodyPr>
          <a:lstStyle/>
          <a:p>
            <a:r>
              <a:rPr lang="en-US"/>
              <a:t>Incoming webhooks function as connectors, providing a simple way for an external app to share content in team channels. They are useful for tracking and notification. </a:t>
            </a:r>
          </a:p>
          <a:p>
            <a:r>
              <a:rPr lang="en-US"/>
              <a:t>Teams provides a unique URL to which you send a JSON payload with the message that you want to POST, typically in a card format. </a:t>
            </a:r>
          </a:p>
          <a:p>
            <a:r>
              <a:rPr lang="en-US"/>
              <a:t>Key features:</a:t>
            </a:r>
          </a:p>
          <a:p>
            <a:pPr lvl="1"/>
            <a:r>
              <a:rPr lang="en-US"/>
              <a:t>Scoped configuration.</a:t>
            </a:r>
          </a:p>
          <a:p>
            <a:pPr lvl="1"/>
            <a:r>
              <a:rPr lang="en-US"/>
              <a:t>Secure resource definitions.</a:t>
            </a:r>
          </a:p>
          <a:p>
            <a:pPr lvl="1"/>
            <a:r>
              <a:rPr lang="en-US"/>
              <a:t>Actionable messaging support.</a:t>
            </a:r>
          </a:p>
          <a:p>
            <a:pPr lvl="1"/>
            <a:r>
              <a:rPr lang="en-US"/>
              <a:t>Independent HTTPS messaging support.</a:t>
            </a:r>
          </a:p>
          <a:p>
            <a:pPr lvl="1"/>
            <a:r>
              <a:rPr lang="en-US"/>
              <a:t>Markdown support. </a:t>
            </a:r>
          </a:p>
        </p:txBody>
      </p:sp>
    </p:spTree>
    <p:extLst>
      <p:ext uri="{BB962C8B-B14F-4D97-AF65-F5344CB8AC3E}">
        <p14:creationId xmlns:p14="http://schemas.microsoft.com/office/powerpoint/2010/main" val="9095704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a:t>Demo</a:t>
            </a:r>
          </a:p>
        </p:txBody>
      </p:sp>
      <p:sp>
        <p:nvSpPr>
          <p:cNvPr id="3" name="Rectangle 2">
            <a:extLst>
              <a:ext uri="{FF2B5EF4-FFF2-40B4-BE49-F238E27FC236}">
                <a16:creationId xmlns:a16="http://schemas.microsoft.com/office/drawing/2014/main" id="{BEC37AB2-ABE2-4253-8225-E7BF1EDB068C}"/>
              </a:ext>
            </a:extLst>
          </p:cNvPr>
          <p:cNvSpPr/>
          <p:nvPr/>
        </p:nvSpPr>
        <p:spPr>
          <a:xfrm>
            <a:off x="4716268" y="3165803"/>
            <a:ext cx="7058346" cy="523220"/>
          </a:xfrm>
          <a:prstGeom prst="rect">
            <a:avLst/>
          </a:prstGeom>
        </p:spPr>
        <p:txBody>
          <a:bodyPr wrap="square" anchor="t">
            <a:spAutoFit/>
          </a:bodyPr>
          <a:lstStyle/>
          <a:p>
            <a:pPr defTabSz="932742">
              <a:spcBef>
                <a:spcPct val="20000"/>
              </a:spcBef>
              <a:buSzPct val="90000"/>
            </a:pPr>
            <a:r>
              <a:rPr lang="en-US" sz="2800">
                <a:gradFill>
                  <a:gsLst>
                    <a:gs pos="1250">
                      <a:schemeClr val="tx1"/>
                    </a:gs>
                    <a:gs pos="100000">
                      <a:schemeClr val="tx1"/>
                    </a:gs>
                  </a:gsLst>
                  <a:lin ang="5400000" scaled="0"/>
                </a:gradFill>
                <a:cs typeface="Segoe UI Semilight"/>
              </a:rPr>
              <a:t>Working with webhooks in Microsoft Teams</a:t>
            </a:r>
          </a:p>
        </p:txBody>
      </p:sp>
    </p:spTree>
    <p:extLst>
      <p:ext uri="{BB962C8B-B14F-4D97-AF65-F5344CB8AC3E}">
        <p14:creationId xmlns:p14="http://schemas.microsoft.com/office/powerpoint/2010/main" val="38565536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728038" y="3429000"/>
            <a:ext cx="9144000" cy="553998"/>
          </a:xfrm>
        </p:spPr>
        <p:txBody>
          <a:bodyPr/>
          <a:lstStyle/>
          <a:p>
            <a:r>
              <a:rPr lang="en-US"/>
              <a:t>Tabs in Microsoft Teams</a:t>
            </a:r>
          </a:p>
        </p:txBody>
      </p:sp>
    </p:spTree>
    <p:extLst>
      <p:ext uri="{BB962C8B-B14F-4D97-AF65-F5344CB8AC3E}">
        <p14:creationId xmlns:p14="http://schemas.microsoft.com/office/powerpoint/2010/main" val="123992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a:xfrm>
            <a:off x="586389" y="108807"/>
            <a:ext cx="10515600" cy="1325563"/>
          </a:xfrm>
        </p:spPr>
        <p:txBody>
          <a:bodyPr/>
          <a:lstStyle/>
          <a:p>
            <a:r>
              <a:rPr lang="en-US"/>
              <a:t>What is a tab in Teams? </a:t>
            </a:r>
          </a:p>
        </p:txBody>
      </p:sp>
      <p:sp>
        <p:nvSpPr>
          <p:cNvPr id="4" name="Text Placeholder 4">
            <a:extLst>
              <a:ext uri="{FF2B5EF4-FFF2-40B4-BE49-F238E27FC236}">
                <a16:creationId xmlns:a16="http://schemas.microsoft.com/office/drawing/2014/main" id="{ED57F7E1-4EB9-4D28-B948-C59EE325EB97}"/>
              </a:ext>
            </a:extLst>
          </p:cNvPr>
          <p:cNvSpPr txBox="1">
            <a:spLocks/>
          </p:cNvSpPr>
          <p:nvPr/>
        </p:nvSpPr>
        <p:spPr>
          <a:xfrm>
            <a:off x="572101" y="1105757"/>
            <a:ext cx="11204557" cy="37425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Microsoft Teams, tabs display rich interactive web content. Developers Can create two types of tabs—static and configurable. </a:t>
            </a:r>
          </a:p>
          <a:p>
            <a:pPr marL="457200" lvl="1" indent="-228600">
              <a:buFont typeface="Wingdings" panose="05000000000000000000" pitchFamily="2" charset="2"/>
              <a:buChar char=""/>
            </a:pPr>
            <a:r>
              <a:rPr lang="en-US" dirty="0">
                <a:solidFill>
                  <a:schemeClr val="tx1"/>
                </a:solidFill>
                <a:latin typeface="Segoe UI Light" pitchFamily="34" charset="0"/>
              </a:rPr>
              <a:t>Static tabs provide content for individual users.</a:t>
            </a:r>
          </a:p>
          <a:p>
            <a:pPr marL="457200" lvl="1" indent="-228600">
              <a:buFont typeface="Wingdings" panose="05000000000000000000" pitchFamily="2" charset="2"/>
              <a:buChar char=""/>
            </a:pPr>
            <a:r>
              <a:rPr lang="en-US" dirty="0">
                <a:solidFill>
                  <a:schemeClr val="tx1"/>
                </a:solidFill>
                <a:latin typeface="Segoe UI Light" pitchFamily="34" charset="0"/>
              </a:rPr>
              <a:t>Configurable tabs provide a single type of content for an entire team. </a:t>
            </a:r>
          </a:p>
          <a:p>
            <a:pPr lvl="1" indent="-228600">
              <a:buFont typeface="Wingdings" panose="05000000000000000000" pitchFamily="2" charset="2"/>
              <a:buChar char=""/>
            </a:pPr>
            <a:r>
              <a:rPr lang="en-US" sz="2800" dirty="0">
                <a:solidFill>
                  <a:schemeClr val="tx1"/>
                </a:solidFill>
                <a:latin typeface="Segoe UI Light" pitchFamily="34" charset="0"/>
                <a:cs typeface="Segoe UI Semilight" panose="020B0402040204020203" pitchFamily="34" charset="0"/>
              </a:rPr>
              <a:t>Tab scope: </a:t>
            </a:r>
          </a:p>
          <a:p>
            <a:pPr marL="457200" lvl="1" indent="-228600">
              <a:buFont typeface="Wingdings" panose="05000000000000000000" pitchFamily="2" charset="2"/>
              <a:buChar char=""/>
            </a:pPr>
            <a:r>
              <a:rPr lang="en-US" dirty="0">
                <a:solidFill>
                  <a:schemeClr val="tx1"/>
                </a:solidFill>
                <a:latin typeface="Segoe UI Light" pitchFamily="34" charset="0"/>
              </a:rPr>
              <a:t>Teams (team scope)</a:t>
            </a:r>
          </a:p>
          <a:p>
            <a:pPr marL="457200" lvl="1" indent="-228600">
              <a:buFont typeface="Wingdings" panose="05000000000000000000" pitchFamily="2" charset="2"/>
              <a:buChar char=""/>
            </a:pPr>
            <a:r>
              <a:rPr lang="en-US" dirty="0">
                <a:solidFill>
                  <a:schemeClr val="tx1"/>
                </a:solidFill>
                <a:latin typeface="Segoe UI Light" pitchFamily="34" charset="0"/>
              </a:rPr>
              <a:t>Group chat (</a:t>
            </a:r>
            <a:r>
              <a:rPr lang="en-US" dirty="0" err="1">
                <a:solidFill>
                  <a:schemeClr val="tx1"/>
                </a:solidFill>
                <a:latin typeface="Segoe UI Light" pitchFamily="34" charset="0"/>
              </a:rPr>
              <a:t>groupchat</a:t>
            </a:r>
            <a:r>
              <a:rPr lang="en-US" dirty="0">
                <a:solidFill>
                  <a:schemeClr val="tx1"/>
                </a:solidFill>
                <a:latin typeface="Segoe UI Light" pitchFamily="34" charset="0"/>
              </a:rPr>
              <a:t> scope)</a:t>
            </a:r>
          </a:p>
          <a:p>
            <a:pPr marL="457200" lvl="1" indent="-228600">
              <a:buFont typeface="Wingdings" panose="05000000000000000000" pitchFamily="2" charset="2"/>
              <a:buChar char=""/>
            </a:pPr>
            <a:r>
              <a:rPr lang="en-US" dirty="0">
                <a:solidFill>
                  <a:schemeClr val="tx1"/>
                </a:solidFill>
                <a:latin typeface="Segoe UI Light" pitchFamily="34" charset="0"/>
              </a:rPr>
              <a:t>Personal (personal scope)</a:t>
            </a:r>
          </a:p>
          <a:p>
            <a:pPr lvl="1" indent="-228600">
              <a:buFont typeface="Wingdings" panose="05000000000000000000" pitchFamily="2" charset="2"/>
              <a:buChar char=""/>
            </a:pPr>
            <a:r>
              <a:rPr lang="en-US" sz="2800" dirty="0">
                <a:solidFill>
                  <a:schemeClr val="tx1"/>
                </a:solidFill>
                <a:latin typeface="Segoe UI Light" pitchFamily="34" charset="0"/>
                <a:cs typeface="Segoe UI Semilight" panose="020B0402040204020203" pitchFamily="34" charset="0"/>
              </a:rPr>
              <a:t>Differences between tabs and a browser. </a:t>
            </a:r>
          </a:p>
        </p:txBody>
      </p:sp>
    </p:spTree>
    <p:extLst>
      <p:ext uri="{BB962C8B-B14F-4D97-AF65-F5344CB8AC3E}">
        <p14:creationId xmlns:p14="http://schemas.microsoft.com/office/powerpoint/2010/main" val="1710913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en-US"/>
              <a:t>Static tabs</a:t>
            </a:r>
          </a:p>
        </p:txBody>
      </p:sp>
      <p:sp>
        <p:nvSpPr>
          <p:cNvPr id="6" name="Text Placeholder 2">
            <a:extLst>
              <a:ext uri="{FF2B5EF4-FFF2-40B4-BE49-F238E27FC236}">
                <a16:creationId xmlns:a16="http://schemas.microsoft.com/office/drawing/2014/main" id="{9F0511F5-7A5A-476F-BA0D-D10B74B43445}"/>
              </a:ext>
            </a:extLst>
          </p:cNvPr>
          <p:cNvSpPr>
            <a:spLocks noGrp="1"/>
          </p:cNvSpPr>
          <p:nvPr>
            <p:ph type="body" sz="quarter" idx="10"/>
          </p:nvPr>
        </p:nvSpPr>
        <p:spPr>
          <a:xfrm>
            <a:off x="584200" y="1435497"/>
            <a:ext cx="11018520" cy="2412968"/>
          </a:xfrm>
        </p:spPr>
        <p:txBody>
          <a:bodyPr/>
          <a:lstStyle/>
          <a:p>
            <a:pPr marL="0" indent="0">
              <a:buNone/>
            </a:pPr>
            <a:r>
              <a:rPr lang="en-US"/>
              <a:t>A </a:t>
            </a:r>
            <a:r>
              <a:rPr lang="en-US" b="1"/>
              <a:t>static tab</a:t>
            </a:r>
            <a:r>
              <a:rPr lang="en-US"/>
              <a:t> is a content page that is declared directly in your manifest and—unlike a configurable </a:t>
            </a:r>
            <a:r>
              <a:rPr lang="en-US" b="1"/>
              <a:t>tab</a:t>
            </a:r>
            <a:r>
              <a:rPr lang="en-US"/>
              <a:t>—does not require a configuration page.</a:t>
            </a:r>
          </a:p>
          <a:p>
            <a:r>
              <a:rPr lang="en-US"/>
              <a:t>Create tab content.</a:t>
            </a:r>
          </a:p>
          <a:p>
            <a:r>
              <a:rPr lang="en-US"/>
              <a:t>Static tabs on mobile clients. </a:t>
            </a:r>
          </a:p>
          <a:p>
            <a:endParaRPr lang="en-US"/>
          </a:p>
        </p:txBody>
      </p:sp>
      <p:pic>
        <p:nvPicPr>
          <p:cNvPr id="4098" name="Picture 2" descr="Image result for what are static tabs in teams">
            <a:extLst>
              <a:ext uri="{FF2B5EF4-FFF2-40B4-BE49-F238E27FC236}">
                <a16:creationId xmlns:a16="http://schemas.microsoft.com/office/drawing/2014/main" id="{03C8D530-85F7-4863-88AC-D8283F4A5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3755752"/>
            <a:ext cx="6316493" cy="155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9664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a:xfrm>
            <a:off x="588263" y="457200"/>
            <a:ext cx="11018520" cy="553998"/>
          </a:xfrm>
        </p:spPr>
        <p:txBody>
          <a:bodyPr>
            <a:normAutofit/>
          </a:bodyPr>
          <a:lstStyle/>
          <a:p>
            <a:r>
              <a:rPr lang="en-US"/>
              <a:t>Configurable tabs</a:t>
            </a:r>
          </a:p>
        </p:txBody>
      </p:sp>
      <p:sp>
        <p:nvSpPr>
          <p:cNvPr id="3" name="Text Placeholder 2">
            <a:extLst>
              <a:ext uri="{FF2B5EF4-FFF2-40B4-BE49-F238E27FC236}">
                <a16:creationId xmlns:a16="http://schemas.microsoft.com/office/drawing/2014/main" id="{319096C8-BB9D-4D25-BD54-355C862D2046}"/>
              </a:ext>
            </a:extLst>
          </p:cNvPr>
          <p:cNvSpPr>
            <a:spLocks noGrp="1"/>
          </p:cNvSpPr>
          <p:nvPr>
            <p:ph type="body" sz="quarter" idx="10"/>
          </p:nvPr>
        </p:nvSpPr>
        <p:spPr>
          <a:xfrm>
            <a:off x="584200" y="1435497"/>
            <a:ext cx="11018520" cy="4074962"/>
          </a:xfrm>
        </p:spPr>
        <p:txBody>
          <a:bodyPr/>
          <a:lstStyle/>
          <a:p>
            <a:pPr marL="0" indent="0">
              <a:buNone/>
            </a:pPr>
            <a:r>
              <a:rPr lang="en-US"/>
              <a:t>A configurable tab becomes part of a channel and provides on type of information to a team. </a:t>
            </a:r>
          </a:p>
          <a:p>
            <a:pPr marL="228600" lvl="1"/>
            <a:r>
              <a:rPr lang="en-US" sz="2800">
                <a:solidFill>
                  <a:schemeClr val="tx1"/>
                </a:solidFill>
                <a:latin typeface="Segoe UI Light" pitchFamily="34" charset="0"/>
                <a:cs typeface="Segoe UI Semilight" panose="020B0402040204020203" pitchFamily="34" charset="0"/>
              </a:rPr>
              <a:t>Configurable tab scope. </a:t>
            </a:r>
          </a:p>
          <a:p>
            <a:pPr marL="228600" lvl="1"/>
            <a:r>
              <a:rPr lang="en-US" sz="2800">
                <a:solidFill>
                  <a:schemeClr val="tx1"/>
                </a:solidFill>
                <a:latin typeface="Segoe UI Light" pitchFamily="34" charset="0"/>
                <a:cs typeface="Segoe UI Semilight" panose="020B0402040204020203" pitchFamily="34" charset="0"/>
              </a:rPr>
              <a:t>Creating a configurable tab involves the following:</a:t>
            </a:r>
          </a:p>
          <a:p>
            <a:pPr marL="342900" indent="-342900">
              <a:buFont typeface="Arial" panose="020B0604020202020204" pitchFamily="34" charset="0"/>
              <a:buChar char="•"/>
            </a:pPr>
            <a:r>
              <a:rPr lang="en-US" sz="2000"/>
              <a:t>Create the configuration page: For configurable tabs, you must provide a configuration page to present options and gather information so users can customize the content in, and experience with, your tab. You can also enable users to update or remove a tab after they add it.</a:t>
            </a:r>
          </a:p>
          <a:p>
            <a:pPr marL="342900" indent="-342900">
              <a:buFont typeface="Arial" panose="020B0604020202020204" pitchFamily="34" charset="0"/>
              <a:buChar char="•"/>
            </a:pPr>
            <a:r>
              <a:rPr lang="en-US" sz="2000"/>
              <a:t>Create the content page: A content page is an HTML page that you host. You can also provide a page for users to specify what happens to content when they remove a tab.</a:t>
            </a:r>
          </a:p>
          <a:p>
            <a:pPr marL="228600" lvl="1"/>
            <a:endParaRPr lang="en-US" sz="2800">
              <a:solidFill>
                <a:schemeClr val="tx1"/>
              </a:solidFill>
              <a:latin typeface="Segoe UI Light" pitchFamily="34" charset="0"/>
              <a:cs typeface="Segoe UI Semilight" panose="020B0402040204020203" pitchFamily="34" charset="0"/>
            </a:endParaRPr>
          </a:p>
        </p:txBody>
      </p:sp>
    </p:spTree>
    <p:extLst>
      <p:ext uri="{BB962C8B-B14F-4D97-AF65-F5344CB8AC3E}">
        <p14:creationId xmlns:p14="http://schemas.microsoft.com/office/powerpoint/2010/main" val="428986872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109934"/>
            <a:ext cx="10515600" cy="1325563"/>
          </a:xfrm>
        </p:spPr>
        <p:txBody>
          <a:bodyPr/>
          <a:lstStyle/>
          <a:p>
            <a:r>
              <a:rPr lang="en-US"/>
              <a:t>Tabs on mobile</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7296265" cy="4776692"/>
          </a:xfrm>
        </p:spPr>
        <p:txBody>
          <a:bodyPr/>
          <a:lstStyle/>
          <a:p>
            <a:pPr marL="0" indent="0">
              <a:buNone/>
            </a:pPr>
            <a:r>
              <a:rPr lang="en-US"/>
              <a:t>Group and channel tabs are available on mobile clients.</a:t>
            </a:r>
          </a:p>
          <a:p>
            <a:pPr marL="228600" lvl="1"/>
            <a:r>
              <a:rPr lang="en-US" sz="2800">
                <a:solidFill>
                  <a:schemeClr val="tx1"/>
                </a:solidFill>
                <a:latin typeface="Segoe UI Light" pitchFamily="34" charset="0"/>
                <a:cs typeface="Segoe UI Semilight" panose="020B0402040204020203" pitchFamily="34" charset="0"/>
              </a:rPr>
              <a:t>Developer considerations for mobile support: </a:t>
            </a:r>
          </a:p>
          <a:p>
            <a:pPr lvl="1"/>
            <a:r>
              <a:rPr lang="en-US"/>
              <a:t>Testing on mobile clients.</a:t>
            </a:r>
          </a:p>
          <a:p>
            <a:pPr lvl="1"/>
            <a:r>
              <a:rPr lang="en-US"/>
              <a:t>Responsive design.</a:t>
            </a:r>
          </a:p>
          <a:p>
            <a:pPr lvl="1"/>
            <a:r>
              <a:rPr lang="en-US"/>
              <a:t>Authentication.</a:t>
            </a:r>
          </a:p>
          <a:p>
            <a:pPr lvl="1"/>
            <a:r>
              <a:rPr lang="en-US"/>
              <a:t>Low bandwidth and intermittent connections. </a:t>
            </a:r>
          </a:p>
          <a:p>
            <a:pPr marL="228600" lvl="1"/>
            <a:r>
              <a:rPr lang="en-US" sz="2800">
                <a:solidFill>
                  <a:schemeClr val="tx1"/>
                </a:solidFill>
                <a:latin typeface="Segoe UI Light" pitchFamily="34" charset="0"/>
                <a:cs typeface="Segoe UI Semilight" panose="020B0402040204020203" pitchFamily="34" charset="0"/>
              </a:rPr>
              <a:t>Design considerations for mobile.</a:t>
            </a:r>
          </a:p>
          <a:p>
            <a:pPr marL="228600" lvl="1"/>
            <a:r>
              <a:rPr lang="en-US" sz="2800">
                <a:solidFill>
                  <a:schemeClr val="tx1"/>
                </a:solidFill>
                <a:latin typeface="Segoe UI Light" pitchFamily="34" charset="0"/>
                <a:cs typeface="Segoe UI Semilight" panose="020B0402040204020203" pitchFamily="34" charset="0"/>
              </a:rPr>
              <a:t>Tabs with bots on mobile.</a:t>
            </a:r>
          </a:p>
          <a:p>
            <a:pPr marL="228600" lvl="1"/>
            <a:r>
              <a:rPr lang="en-US" sz="2800">
                <a:solidFill>
                  <a:schemeClr val="tx1"/>
                </a:solidFill>
                <a:latin typeface="Segoe UI Light" pitchFamily="34" charset="0"/>
                <a:cs typeface="Segoe UI Semilight" panose="020B0402040204020203" pitchFamily="34" charset="0"/>
              </a:rPr>
              <a:t>UI components. </a:t>
            </a:r>
          </a:p>
          <a:p>
            <a:pPr marL="0" indent="0">
              <a:buNone/>
            </a:pPr>
            <a:endParaRPr lang="en-US" sz="2000">
              <a:latin typeface="+mn-lt"/>
            </a:endParaRPr>
          </a:p>
        </p:txBody>
      </p:sp>
      <p:pic>
        <p:nvPicPr>
          <p:cNvPr id="6147" name="Picture 3" descr="mobile app drawer">
            <a:extLst>
              <a:ext uri="{FF2B5EF4-FFF2-40B4-BE49-F238E27FC236}">
                <a16:creationId xmlns:a16="http://schemas.microsoft.com/office/drawing/2014/main" id="{15A795DB-7F38-4463-A32A-AC33D312D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4008" y="457200"/>
            <a:ext cx="3352800" cy="588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1037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a:t>Demo</a:t>
            </a:r>
          </a:p>
        </p:txBody>
      </p:sp>
      <p:sp>
        <p:nvSpPr>
          <p:cNvPr id="3" name="Rectangle 2">
            <a:extLst>
              <a:ext uri="{FF2B5EF4-FFF2-40B4-BE49-F238E27FC236}">
                <a16:creationId xmlns:a16="http://schemas.microsoft.com/office/drawing/2014/main" id="{BEC37AB2-ABE2-4253-8225-E7BF1EDB068C}"/>
              </a:ext>
            </a:extLst>
          </p:cNvPr>
          <p:cNvSpPr/>
          <p:nvPr/>
        </p:nvSpPr>
        <p:spPr>
          <a:xfrm>
            <a:off x="4838717" y="3150383"/>
            <a:ext cx="6900466" cy="523220"/>
          </a:xfrm>
          <a:prstGeom prst="rect">
            <a:avLst/>
          </a:prstGeom>
        </p:spPr>
        <p:txBody>
          <a:bodyPr wrap="square" anchor="t">
            <a:spAutoFit/>
          </a:bodyPr>
          <a:lstStyle/>
          <a:p>
            <a:pPr defTabSz="932742">
              <a:spcBef>
                <a:spcPct val="20000"/>
              </a:spcBef>
              <a:buSzPct val="90000"/>
            </a:pPr>
            <a:r>
              <a:rPr lang="en-US" sz="2800">
                <a:gradFill>
                  <a:gsLst>
                    <a:gs pos="1250">
                      <a:schemeClr val="tx1"/>
                    </a:gs>
                    <a:gs pos="100000">
                      <a:schemeClr val="tx1"/>
                    </a:gs>
                  </a:gsLst>
                  <a:lin ang="5400000" scaled="0"/>
                </a:gradFill>
                <a:cs typeface="Segoe UI Semilight"/>
              </a:rPr>
              <a:t>Creating tabs in Microsoft Teams</a:t>
            </a:r>
          </a:p>
        </p:txBody>
      </p:sp>
    </p:spTree>
    <p:extLst>
      <p:ext uri="{BB962C8B-B14F-4D97-AF65-F5344CB8AC3E}">
        <p14:creationId xmlns:p14="http://schemas.microsoft.com/office/powerpoint/2010/main" val="25389804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63652" y="3980400"/>
            <a:ext cx="9144000" cy="498598"/>
          </a:xfrm>
        </p:spPr>
        <p:txBody>
          <a:bodyPr/>
          <a:lstStyle/>
          <a:p>
            <a:r>
              <a:rPr lang="en-US"/>
              <a:t>Microsoft Teams apps</a:t>
            </a:r>
          </a:p>
        </p:txBody>
      </p:sp>
    </p:spTree>
    <p:extLst>
      <p:ext uri="{BB962C8B-B14F-4D97-AF65-F5344CB8AC3E}">
        <p14:creationId xmlns:p14="http://schemas.microsoft.com/office/powerpoint/2010/main" val="225148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p:txBody>
          <a:bodyPr/>
          <a:lstStyle/>
          <a:p>
            <a:r>
              <a:rPr lang="en-US"/>
              <a:t>Messaging extensions in Microsoft Teams</a:t>
            </a:r>
          </a:p>
        </p:txBody>
      </p:sp>
    </p:spTree>
    <p:extLst>
      <p:ext uri="{BB962C8B-B14F-4D97-AF65-F5344CB8AC3E}">
        <p14:creationId xmlns:p14="http://schemas.microsoft.com/office/powerpoint/2010/main" val="188696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en-US"/>
              <a:t>What are messaging extensions for Teams?</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16272" y="1527224"/>
            <a:ext cx="5884528" cy="5404556"/>
          </a:xfrm>
        </p:spPr>
        <p:txBody>
          <a:bodyPr/>
          <a:lstStyle/>
          <a:p>
            <a:pPr marL="228600" lvl="1"/>
            <a:r>
              <a:rPr lang="en-US" sz="2800">
                <a:latin typeface="Segoe UI Semilight" panose="020B0402040204020203" pitchFamily="34" charset="0"/>
                <a:cs typeface="Segoe UI Semilight" panose="020B0402040204020203" pitchFamily="34" charset="0"/>
              </a:rPr>
              <a:t>Messaging extensions allow users to query your service for information, and post information to your service. </a:t>
            </a:r>
          </a:p>
          <a:p>
            <a:pPr lvl="1"/>
            <a:r>
              <a:rPr lang="en-US"/>
              <a:t>Users can search, or initiate actions, in an external system from the compose message area, the command box, or directly from a message. </a:t>
            </a:r>
          </a:p>
          <a:p>
            <a:pPr lvl="1"/>
            <a:r>
              <a:rPr lang="en-US"/>
              <a:t>Developers can then send the results of that interaction back to the Microsoft Teams client, typically in the form of a richly formatted card.</a:t>
            </a:r>
          </a:p>
          <a:p>
            <a:pPr marL="228600" lvl="1"/>
            <a:r>
              <a:rPr lang="en-US" sz="2800">
                <a:latin typeface="Segoe UI Semilight" panose="020B0402040204020203" pitchFamily="34" charset="0"/>
                <a:cs typeface="Segoe UI Semilight" panose="020B0402040204020203" pitchFamily="34" charset="0"/>
              </a:rPr>
              <a:t>Search command invoke locations.</a:t>
            </a:r>
          </a:p>
          <a:p>
            <a:pPr marL="228600" lvl="1"/>
            <a:r>
              <a:rPr lang="en-US" sz="2800">
                <a:latin typeface="Segoe UI Semilight" panose="020B0402040204020203" pitchFamily="34" charset="0"/>
                <a:cs typeface="Segoe UI Semilight" panose="020B0402040204020203" pitchFamily="34" charset="0"/>
              </a:rPr>
              <a:t>Action command invoke locations.</a:t>
            </a:r>
          </a:p>
          <a:p>
            <a:pPr marL="228600" lvl="1" indent="0">
              <a:buNone/>
            </a:pPr>
            <a:endParaRPr lang="en-US"/>
          </a:p>
        </p:txBody>
      </p:sp>
      <p:pic>
        <p:nvPicPr>
          <p:cNvPr id="7170" name="Picture 2" descr="messaging extension invoke locations">
            <a:extLst>
              <a:ext uri="{FF2B5EF4-FFF2-40B4-BE49-F238E27FC236}">
                <a16:creationId xmlns:a16="http://schemas.microsoft.com/office/drawing/2014/main" id="{6AE64102-E55E-4078-A860-B53D73189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110" y="2183364"/>
            <a:ext cx="5133331" cy="2889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6121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en-US"/>
              <a:t>Overview of creating messaging extensions</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16272" y="1560474"/>
            <a:ext cx="10589532" cy="3681008"/>
          </a:xfrm>
        </p:spPr>
        <p:txBody>
          <a:bodyPr/>
          <a:lstStyle/>
          <a:p>
            <a:pPr marL="228600" lvl="1"/>
            <a:r>
              <a:rPr lang="en-US" sz="2800">
                <a:latin typeface="Segoe UI Semilight" panose="020B0402040204020203" pitchFamily="34" charset="0"/>
                <a:cs typeface="Segoe UI Semilight" panose="020B0402040204020203" pitchFamily="34" charset="0"/>
              </a:rPr>
              <a:t>Steps to create a messaging extension: </a:t>
            </a:r>
          </a:p>
          <a:p>
            <a:pPr marL="428625" lvl="2" indent="0">
              <a:buNone/>
            </a:pPr>
            <a:r>
              <a:rPr lang="en-US" sz="2000"/>
              <a:t>1. Prepare your development environment.</a:t>
            </a:r>
          </a:p>
          <a:p>
            <a:pPr marL="428625" lvl="2" indent="0">
              <a:buNone/>
            </a:pPr>
            <a:r>
              <a:rPr lang="en-US" sz="2000"/>
              <a:t>2. Create and deploy your web service (use a tunneling service like ngrok to run it locally.)</a:t>
            </a:r>
          </a:p>
          <a:p>
            <a:pPr marL="428625" lvl="2" indent="0">
              <a:buNone/>
            </a:pPr>
            <a:r>
              <a:rPr lang="en-US" sz="2000"/>
              <a:t>3. Register your web service with the Bot Framework.</a:t>
            </a:r>
          </a:p>
          <a:p>
            <a:pPr marL="428625" lvl="2" indent="0">
              <a:buNone/>
            </a:pPr>
            <a:r>
              <a:rPr lang="en-US" sz="2000"/>
              <a:t>4. Create your app package.</a:t>
            </a:r>
          </a:p>
          <a:p>
            <a:pPr marL="428625" lvl="2" indent="0">
              <a:buNone/>
            </a:pPr>
            <a:r>
              <a:rPr lang="en-US" sz="2000"/>
              <a:t>5. Upload your package to Microsoft Teams.</a:t>
            </a:r>
            <a:endParaRPr lang="en-US"/>
          </a:p>
          <a:p>
            <a:pPr marL="228600" lvl="1"/>
            <a:r>
              <a:rPr lang="en-US" sz="2800">
                <a:latin typeface="Segoe UI Semilight" panose="020B0402040204020203" pitchFamily="34" charset="0"/>
                <a:cs typeface="Segoe UI Semilight" panose="020B0402040204020203" pitchFamily="34" charset="0"/>
              </a:rPr>
              <a:t>Define a messaging extension in the app manifest.</a:t>
            </a:r>
          </a:p>
          <a:p>
            <a:pPr marL="228600" lvl="1"/>
            <a:r>
              <a:rPr lang="en-US" sz="2800">
                <a:latin typeface="Segoe UI Semilight" panose="020B0402040204020203" pitchFamily="34" charset="0"/>
                <a:cs typeface="Segoe UI Semilight" panose="020B0402040204020203" pitchFamily="34" charset="0"/>
              </a:rPr>
              <a:t>Register with the Bot Framework. </a:t>
            </a:r>
          </a:p>
          <a:p>
            <a:pPr marL="228600" lvl="1" indent="0">
              <a:buNone/>
            </a:pPr>
            <a:endParaRPr lang="en-US"/>
          </a:p>
        </p:txBody>
      </p:sp>
    </p:spTree>
    <p:extLst>
      <p:ext uri="{BB962C8B-B14F-4D97-AF65-F5344CB8AC3E}">
        <p14:creationId xmlns:p14="http://schemas.microsoft.com/office/powerpoint/2010/main" val="330549818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en-US"/>
              <a:t>Search-based messaging extensions </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8262" y="1846044"/>
            <a:ext cx="11182559" cy="2843855"/>
          </a:xfrm>
        </p:spPr>
        <p:txBody>
          <a:bodyPr/>
          <a:lstStyle/>
          <a:p>
            <a:pPr marL="0" indent="0">
              <a:buNone/>
            </a:pPr>
            <a:r>
              <a:rPr lang="en-US">
                <a:latin typeface="Segoe UI" panose="020B0502040204020203" pitchFamily="34" charset="0"/>
                <a:cs typeface="Segoe UI" panose="020B0502040204020203" pitchFamily="34" charset="0"/>
              </a:rPr>
              <a:t>Creating a search-based messaging extension involves defining the commands for the messaging extension in the app manifest and setting up your service to receive and respond to queries.</a:t>
            </a:r>
          </a:p>
          <a:p>
            <a:pPr marL="228600" lvl="1"/>
            <a:r>
              <a:rPr lang="en-US" sz="2800">
                <a:latin typeface="Segoe UI Semilight" panose="020B0402040204020203" pitchFamily="34" charset="0"/>
                <a:cs typeface="Segoe UI Semilight" panose="020B0402040204020203" pitchFamily="34" charset="0"/>
              </a:rPr>
              <a:t>Define search-based messaging extension commands. </a:t>
            </a:r>
          </a:p>
          <a:p>
            <a:pPr marL="228600" lvl="1"/>
            <a:r>
              <a:rPr lang="en-US" sz="2800">
                <a:latin typeface="Segoe UI Semilight" panose="020B0402040204020203" pitchFamily="34" charset="0"/>
                <a:cs typeface="Segoe UI Semilight" panose="020B0402040204020203" pitchFamily="34" charset="0"/>
              </a:rPr>
              <a:t>Receive queries.</a:t>
            </a:r>
          </a:p>
          <a:p>
            <a:pPr marL="228600" lvl="1"/>
            <a:r>
              <a:rPr lang="en-US" sz="2800">
                <a:latin typeface="Segoe UI Semilight" panose="020B0402040204020203" pitchFamily="34" charset="0"/>
                <a:cs typeface="Segoe UI Semilight" panose="020B0402040204020203" pitchFamily="34" charset="0"/>
              </a:rPr>
              <a:t>Respond to queries. </a:t>
            </a:r>
          </a:p>
        </p:txBody>
      </p:sp>
    </p:spTree>
    <p:extLst>
      <p:ext uri="{BB962C8B-B14F-4D97-AF65-F5344CB8AC3E}">
        <p14:creationId xmlns:p14="http://schemas.microsoft.com/office/powerpoint/2010/main" val="20545577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396908" cy="553998"/>
          </a:xfrm>
        </p:spPr>
        <p:txBody>
          <a:bodyPr>
            <a:normAutofit/>
          </a:bodyPr>
          <a:lstStyle/>
          <a:p>
            <a:r>
              <a:rPr lang="en-US"/>
              <a:t>Action-based messaging extensions</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199" y="1729953"/>
            <a:ext cx="4768582" cy="6032421"/>
          </a:xfrm>
        </p:spPr>
        <p:txBody>
          <a:bodyPr/>
          <a:lstStyle/>
          <a:p>
            <a:pPr marL="0" indent="0">
              <a:buNone/>
            </a:pPr>
            <a:r>
              <a:rPr lang="en-US">
                <a:latin typeface="Segoe UI" panose="020B0502040204020203" pitchFamily="34" charset="0"/>
                <a:cs typeface="Segoe UI" panose="020B0502040204020203" pitchFamily="34" charset="0"/>
              </a:rPr>
              <a:t>Action commands allow developers to present users with a modal popup to collect or display information. </a:t>
            </a:r>
          </a:p>
          <a:p>
            <a:pPr marL="228600" lvl="1"/>
            <a:r>
              <a:rPr lang="en-US" sz="2800">
                <a:latin typeface="Segoe UI Semilight" panose="020B0402040204020203" pitchFamily="34" charset="0"/>
                <a:cs typeface="Segoe UI Semilight" panose="020B0402040204020203" pitchFamily="34" charset="0"/>
              </a:rPr>
              <a:t>Define action-based messaging extensions.</a:t>
            </a:r>
          </a:p>
          <a:p>
            <a:pPr marL="228600" lvl="1"/>
            <a:r>
              <a:rPr lang="en-US" sz="2800">
                <a:latin typeface="Segoe UI Semilight" panose="020B0402040204020203" pitchFamily="34" charset="0"/>
                <a:cs typeface="Segoe UI Semilight" panose="020B0402040204020203" pitchFamily="34" charset="0"/>
              </a:rPr>
              <a:t>Create and send the task module</a:t>
            </a:r>
          </a:p>
          <a:p>
            <a:pPr marL="228600" lvl="1"/>
            <a:r>
              <a:rPr lang="en-US" sz="2800">
                <a:latin typeface="Segoe UI Semilight" panose="020B0402040204020203" pitchFamily="34" charset="0"/>
                <a:cs typeface="Segoe UI Semilight" panose="020B0402040204020203" pitchFamily="34" charset="0"/>
              </a:rPr>
              <a:t>Respond to the submit action.</a:t>
            </a:r>
          </a:p>
          <a:p>
            <a:pPr marL="0" indent="0">
              <a:buNone/>
            </a:pPr>
            <a:endParaRPr lang="en-US">
              <a:latin typeface="Segoe UI" panose="020B0502040204020203" pitchFamily="34" charset="0"/>
              <a:cs typeface="Segoe UI" panose="020B0502040204020203" pitchFamily="34" charset="0"/>
            </a:endParaRPr>
          </a:p>
          <a:p>
            <a:pPr marL="0" indent="0">
              <a:buNone/>
            </a:pPr>
            <a:endParaRPr lang="en-US">
              <a:latin typeface="Segoe UI" panose="020B0502040204020203" pitchFamily="34" charset="0"/>
              <a:cs typeface="Segoe UI" panose="020B0502040204020203" pitchFamily="34" charset="0"/>
            </a:endParaRPr>
          </a:p>
        </p:txBody>
      </p:sp>
      <p:pic>
        <p:nvPicPr>
          <p:cNvPr id="9218" name="Picture 2" descr="messaging extension action command task module">
            <a:extLst>
              <a:ext uri="{FF2B5EF4-FFF2-40B4-BE49-F238E27FC236}">
                <a16:creationId xmlns:a16="http://schemas.microsoft.com/office/drawing/2014/main" id="{4FB3A1D9-8FBE-492E-9120-F45DA452F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281" y="1835586"/>
            <a:ext cx="6326872" cy="3561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0311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a:t>Demo</a:t>
            </a:r>
          </a:p>
        </p:txBody>
      </p:sp>
      <p:sp>
        <p:nvSpPr>
          <p:cNvPr id="3" name="Rectangle 2">
            <a:extLst>
              <a:ext uri="{FF2B5EF4-FFF2-40B4-BE49-F238E27FC236}">
                <a16:creationId xmlns:a16="http://schemas.microsoft.com/office/drawing/2014/main" id="{BEC37AB2-ABE2-4253-8225-E7BF1EDB068C}"/>
              </a:ext>
            </a:extLst>
          </p:cNvPr>
          <p:cNvSpPr/>
          <p:nvPr/>
        </p:nvSpPr>
        <p:spPr>
          <a:xfrm>
            <a:off x="5114104" y="3150383"/>
            <a:ext cx="5291192" cy="954107"/>
          </a:xfrm>
          <a:prstGeom prst="rect">
            <a:avLst/>
          </a:prstGeom>
        </p:spPr>
        <p:txBody>
          <a:bodyPr wrap="square" anchor="t">
            <a:spAutoFit/>
          </a:bodyPr>
          <a:lstStyle/>
          <a:p>
            <a:pPr defTabSz="932742">
              <a:spcBef>
                <a:spcPct val="20000"/>
              </a:spcBef>
              <a:buSzPct val="90000"/>
            </a:pPr>
            <a:r>
              <a:rPr lang="en-US" sz="2800">
                <a:gradFill>
                  <a:gsLst>
                    <a:gs pos="1250">
                      <a:schemeClr val="tx1"/>
                    </a:gs>
                    <a:gs pos="100000">
                      <a:schemeClr val="tx1"/>
                    </a:gs>
                  </a:gsLst>
                  <a:lin ang="5400000" scaled="0"/>
                </a:gradFill>
                <a:cs typeface="Segoe UI Semilight"/>
              </a:rPr>
              <a:t>Understanding messaging extensions in Microsoft Teams</a:t>
            </a:r>
          </a:p>
        </p:txBody>
      </p:sp>
    </p:spTree>
    <p:extLst>
      <p:ext uri="{BB962C8B-B14F-4D97-AF65-F5344CB8AC3E}">
        <p14:creationId xmlns:p14="http://schemas.microsoft.com/office/powerpoint/2010/main" val="39823945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615022" y="3894178"/>
            <a:ext cx="9144000" cy="553998"/>
          </a:xfrm>
        </p:spPr>
        <p:txBody>
          <a:bodyPr/>
          <a:lstStyle/>
          <a:p>
            <a:r>
              <a:rPr lang="en-US"/>
              <a:t>Conversational bots in Microsoft Teams</a:t>
            </a:r>
          </a:p>
        </p:txBody>
      </p:sp>
    </p:spTree>
    <p:extLst>
      <p:ext uri="{BB962C8B-B14F-4D97-AF65-F5344CB8AC3E}">
        <p14:creationId xmlns:p14="http://schemas.microsoft.com/office/powerpoint/2010/main" val="374251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en-US"/>
              <a:t>Overview of Bots in Teams</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659597" y="1360336"/>
            <a:ext cx="5574948" cy="5429179"/>
          </a:xfrm>
        </p:spPr>
        <p:txBody>
          <a:bodyPr/>
          <a:lstStyle/>
          <a:p>
            <a:r>
              <a:rPr lang="en-US"/>
              <a:t>Bots are apps that users interact with in a conversational way. </a:t>
            </a:r>
          </a:p>
          <a:p>
            <a:r>
              <a:rPr lang="en-US"/>
              <a:t>Users can enter text or graphics or use speech. </a:t>
            </a:r>
          </a:p>
          <a:p>
            <a:r>
              <a:rPr lang="en-US"/>
              <a:t>Every interaction between a user and a bot generates an activity object. </a:t>
            </a:r>
          </a:p>
          <a:p>
            <a:r>
              <a:rPr lang="en-US"/>
              <a:t>The Bot Framework Service sends the activity objects between the user's channel and the bot. </a:t>
            </a:r>
          </a:p>
        </p:txBody>
      </p:sp>
      <p:pic>
        <p:nvPicPr>
          <p:cNvPr id="10242" name="Picture 2" descr="FAQ Plus gif">
            <a:extLst>
              <a:ext uri="{FF2B5EF4-FFF2-40B4-BE49-F238E27FC236}">
                <a16:creationId xmlns:a16="http://schemas.microsoft.com/office/drawing/2014/main" id="{E5649B2C-1DF5-4CF8-B93A-57875FC67B4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57035" y="1845425"/>
            <a:ext cx="5240061" cy="3000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24507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en-US"/>
              <a:t>Overview of Bots in Teams</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659597" y="1526586"/>
            <a:ext cx="10695588" cy="3520964"/>
          </a:xfrm>
        </p:spPr>
        <p:txBody>
          <a:bodyPr/>
          <a:lstStyle/>
          <a:p>
            <a:pPr marL="0" indent="0">
              <a:buNone/>
            </a:pPr>
            <a:r>
              <a:rPr lang="en-US">
                <a:latin typeface="Segoe UI" panose="020B0502040204020203" pitchFamily="34" charset="0"/>
                <a:cs typeface="Segoe UI" panose="020B0502040204020203" pitchFamily="34" charset="0"/>
              </a:rPr>
              <a:t>Conversational bots in Teams apps allow users to interact with the web service through text, interactive cards, and task modules.</a:t>
            </a:r>
          </a:p>
          <a:p>
            <a:r>
              <a:rPr lang="en-US"/>
              <a:t>Types of conversations:</a:t>
            </a:r>
          </a:p>
          <a:p>
            <a:pPr marL="571500" lvl="1" indent="-342900">
              <a:buFont typeface="Arial" panose="020B0604020202020204" pitchFamily="34" charset="0"/>
              <a:buChar char="•"/>
            </a:pPr>
            <a:r>
              <a:rPr lang="en-US">
                <a:latin typeface="Segoe UI" panose="020B0502040204020203" pitchFamily="34" charset="0"/>
                <a:cs typeface="Segoe UI" panose="020B0502040204020203" pitchFamily="34" charset="0"/>
              </a:rPr>
              <a:t>In a channel.</a:t>
            </a:r>
          </a:p>
          <a:p>
            <a:pPr marL="571500" lvl="1" indent="-342900">
              <a:buFont typeface="Arial" panose="020B0604020202020204" pitchFamily="34" charset="0"/>
              <a:buChar char="•"/>
            </a:pPr>
            <a:r>
              <a:rPr lang="en-US">
                <a:latin typeface="Segoe UI" panose="020B0502040204020203" pitchFamily="34" charset="0"/>
                <a:cs typeface="Segoe UI" panose="020B0502040204020203" pitchFamily="34" charset="0"/>
              </a:rPr>
              <a:t>In a group chat.</a:t>
            </a:r>
          </a:p>
          <a:p>
            <a:pPr marL="571500" lvl="1" indent="-342900">
              <a:buFont typeface="Arial" panose="020B0604020202020204" pitchFamily="34" charset="0"/>
              <a:buChar char="•"/>
            </a:pPr>
            <a:r>
              <a:rPr lang="en-US">
                <a:latin typeface="Segoe UI" panose="020B0502040204020203" pitchFamily="34" charset="0"/>
                <a:cs typeface="Segoe UI" panose="020B0502040204020203" pitchFamily="34" charset="0"/>
              </a:rPr>
              <a:t>In a one-on-one chat. </a:t>
            </a:r>
          </a:p>
          <a:p>
            <a:r>
              <a:rPr lang="en-US"/>
              <a:t>Teams App Bot Scenarios.</a:t>
            </a:r>
          </a:p>
          <a:p>
            <a:endParaRPr lang="en-US"/>
          </a:p>
        </p:txBody>
      </p:sp>
    </p:spTree>
    <p:extLst>
      <p:ext uri="{BB962C8B-B14F-4D97-AF65-F5344CB8AC3E}">
        <p14:creationId xmlns:p14="http://schemas.microsoft.com/office/powerpoint/2010/main" val="221749569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en-US"/>
              <a:t>Bots Conversation Basics</a:t>
            </a:r>
          </a:p>
        </p:txBody>
      </p:sp>
      <p:sp>
        <p:nvSpPr>
          <p:cNvPr id="8" name="Text Placeholder 2">
            <a:extLst>
              <a:ext uri="{FF2B5EF4-FFF2-40B4-BE49-F238E27FC236}">
                <a16:creationId xmlns:a16="http://schemas.microsoft.com/office/drawing/2014/main" id="{A186BC63-7B5E-4481-8EA0-1E40DB925EA5}"/>
              </a:ext>
            </a:extLst>
          </p:cNvPr>
          <p:cNvSpPr>
            <a:spLocks noGrp="1"/>
          </p:cNvSpPr>
          <p:nvPr>
            <p:ph type="body" sz="quarter" idx="10"/>
          </p:nvPr>
        </p:nvSpPr>
        <p:spPr>
          <a:xfrm>
            <a:off x="584200" y="1435497"/>
            <a:ext cx="5034547" cy="3705630"/>
          </a:xfrm>
        </p:spPr>
        <p:txBody>
          <a:bodyPr>
            <a:normAutofit/>
          </a:bodyPr>
          <a:lstStyle/>
          <a:p>
            <a:pPr marL="0" lvl="1" indent="0">
              <a:buNone/>
            </a:pPr>
            <a:r>
              <a:rPr lang="en-US" sz="2800">
                <a:latin typeface="Segoe UI" panose="020B0502040204020203" pitchFamily="34" charset="0"/>
                <a:cs typeface="Segoe UI" panose="020B0502040204020203" pitchFamily="34" charset="0"/>
              </a:rPr>
              <a:t>Basic conversation is handled through the Bot Framework Connector, a single REST API to enable the bot to communicate with Teams and other channels. </a:t>
            </a:r>
          </a:p>
          <a:p>
            <a:pPr marL="228600" lvl="1"/>
            <a:r>
              <a:rPr lang="en-US" sz="2800">
                <a:latin typeface="Segoe UI Semilight" panose="020B0402040204020203" pitchFamily="34" charset="0"/>
                <a:cs typeface="Segoe UI Semilight" panose="020B0402040204020203" pitchFamily="34" charset="0"/>
              </a:rPr>
              <a:t>Message content.</a:t>
            </a:r>
          </a:p>
          <a:p>
            <a:pPr marL="228600" lvl="1"/>
            <a:r>
              <a:rPr lang="en-US" sz="2800">
                <a:latin typeface="Segoe UI Semilight" panose="020B0402040204020203" pitchFamily="34" charset="0"/>
                <a:cs typeface="Segoe UI Semilight" panose="020B0402040204020203" pitchFamily="34" charset="0"/>
              </a:rPr>
              <a:t>Receiving messages.</a:t>
            </a:r>
          </a:p>
          <a:p>
            <a:pPr marL="228600" lvl="1"/>
            <a:r>
              <a:rPr lang="en-US" sz="2800">
                <a:latin typeface="Segoe UI Semilight" panose="020B0402040204020203" pitchFamily="34" charset="0"/>
                <a:cs typeface="Segoe UI Semilight" panose="020B0402040204020203" pitchFamily="34" charset="0"/>
              </a:rPr>
              <a:t>Sending messages. </a:t>
            </a:r>
          </a:p>
        </p:txBody>
      </p:sp>
      <p:pic>
        <p:nvPicPr>
          <p:cNvPr id="9" name="Picture 2" descr="FAQ Plus gif">
            <a:extLst>
              <a:ext uri="{FF2B5EF4-FFF2-40B4-BE49-F238E27FC236}">
                <a16:creationId xmlns:a16="http://schemas.microsoft.com/office/drawing/2014/main" id="{7516844B-72B4-44C5-AFB3-94315747CC6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904551" y="1471835"/>
            <a:ext cx="5892546" cy="3373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7111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80DFBD-A83F-49FB-B188-35062FBFED6D}"/>
              </a:ext>
            </a:extLst>
          </p:cNvPr>
          <p:cNvSpPr>
            <a:spLocks noGrp="1"/>
          </p:cNvSpPr>
          <p:nvPr>
            <p:ph type="title"/>
          </p:nvPr>
        </p:nvSpPr>
        <p:spPr/>
        <p:txBody>
          <a:bodyPr/>
          <a:lstStyle/>
          <a:p>
            <a:r>
              <a:rPr lang="en-US">
                <a:cs typeface="Segoe UI"/>
              </a:rPr>
              <a:t>Components of a Microsoft Teams app</a:t>
            </a:r>
          </a:p>
        </p:txBody>
      </p:sp>
      <p:sp>
        <p:nvSpPr>
          <p:cNvPr id="2" name="TextBox 1">
            <a:extLst>
              <a:ext uri="{FF2B5EF4-FFF2-40B4-BE49-F238E27FC236}">
                <a16:creationId xmlns:a16="http://schemas.microsoft.com/office/drawing/2014/main" id="{375670F9-30AC-48A1-B695-91B2EC5E5945}"/>
              </a:ext>
            </a:extLst>
          </p:cNvPr>
          <p:cNvSpPr txBox="1"/>
          <p:nvPr/>
        </p:nvSpPr>
        <p:spPr>
          <a:xfrm>
            <a:off x="678024" y="1331167"/>
            <a:ext cx="10282335" cy="4308872"/>
          </a:xfrm>
          <a:prstGeom prst="rect">
            <a:avLst/>
          </a:prstGeom>
          <a:noFill/>
        </p:spPr>
        <p:txBody>
          <a:bodyPr wrap="square" lIns="0" tIns="0" rIns="0" bIns="0" rtlCol="0">
            <a:spAutoFit/>
          </a:bodyPr>
          <a:lstStyle/>
          <a:p>
            <a:pPr defTabSz="932742">
              <a:spcBef>
                <a:spcPct val="20000"/>
              </a:spcBef>
              <a:buSzPct val="90000"/>
            </a:pPr>
            <a:r>
              <a:rPr lang="en-US" sz="2800">
                <a:gradFill>
                  <a:gsLst>
                    <a:gs pos="1250">
                      <a:schemeClr val="tx1"/>
                    </a:gs>
                    <a:gs pos="100000">
                      <a:schemeClr val="tx1"/>
                    </a:gs>
                  </a:gsLst>
                  <a:lin ang="5400000" scaled="0"/>
                </a:gradFill>
                <a:cs typeface="Segoe UI Semilight" panose="020B0402040204020203" pitchFamily="34" charset="0"/>
              </a:rPr>
              <a:t>A Microsoft Teams app consists of three primary components: </a:t>
            </a:r>
            <a:endParaRPr lang="en-US" sz="2800">
              <a:gradFill>
                <a:gsLst>
                  <a:gs pos="2917">
                    <a:schemeClr val="tx1"/>
                  </a:gs>
                  <a:gs pos="30000">
                    <a:schemeClr val="tx1"/>
                  </a:gs>
                </a:gsLst>
                <a:lin ang="5400000" scaled="0"/>
              </a:gradFill>
            </a:endParaRPr>
          </a:p>
          <a:p>
            <a:pPr marL="457200" lvl="1" indent="-228600" defTabSz="932742">
              <a:spcBef>
                <a:spcPct val="20000"/>
              </a:spcBef>
              <a:buSzPct val="90000"/>
              <a:buFont typeface="Wingdings" panose="05000000000000000000" pitchFamily="2" charset="2"/>
              <a:buChar char=""/>
            </a:pPr>
            <a:r>
              <a:rPr lang="en-US" sz="2800">
                <a:gradFill>
                  <a:gsLst>
                    <a:gs pos="1250">
                      <a:schemeClr val="tx1"/>
                    </a:gs>
                    <a:gs pos="100000">
                      <a:schemeClr val="tx1"/>
                    </a:gs>
                  </a:gsLst>
                  <a:lin ang="5400000" scaled="0"/>
                </a:gradFill>
                <a:latin typeface="+mj-lt"/>
              </a:rPr>
              <a:t>The Microsoft Teams client </a:t>
            </a:r>
            <a:r>
              <a:rPr lang="en-US" sz="2800">
                <a:gradFill>
                  <a:gsLst>
                    <a:gs pos="1250">
                      <a:schemeClr val="tx1"/>
                    </a:gs>
                    <a:gs pos="100000">
                      <a:schemeClr val="tx1"/>
                    </a:gs>
                  </a:gsLst>
                  <a:lin ang="5400000" scaled="0"/>
                </a:gradFill>
              </a:rPr>
              <a:t>(web, desktop, or mobile) provides the extensions points and UI elements users will interact with. </a:t>
            </a:r>
          </a:p>
          <a:p>
            <a:pPr marL="457200" lvl="1" indent="-228600" defTabSz="932742">
              <a:spcBef>
                <a:spcPct val="20000"/>
              </a:spcBef>
              <a:buSzPct val="90000"/>
              <a:buFont typeface="Wingdings" panose="05000000000000000000" pitchFamily="2" charset="2"/>
              <a:buChar char=""/>
            </a:pPr>
            <a:r>
              <a:rPr lang="en-US" sz="2800">
                <a:gradFill>
                  <a:gsLst>
                    <a:gs pos="1250">
                      <a:schemeClr val="tx1"/>
                    </a:gs>
                    <a:gs pos="100000">
                      <a:schemeClr val="tx1"/>
                    </a:gs>
                  </a:gsLst>
                  <a:lin ang="5400000" scaled="0"/>
                </a:gradFill>
                <a:latin typeface="+mj-lt"/>
              </a:rPr>
              <a:t>Teams app package</a:t>
            </a:r>
            <a:r>
              <a:rPr lang="en-US" sz="2800">
                <a:gradFill>
                  <a:gsLst>
                    <a:gs pos="1250">
                      <a:schemeClr val="tx1"/>
                    </a:gs>
                    <a:gs pos="100000">
                      <a:schemeClr val="tx1"/>
                    </a:gs>
                  </a:gsLst>
                  <a:lin ang="5400000" scaled="0"/>
                </a:gradFill>
              </a:rPr>
              <a:t> creates the app installed by users. </a:t>
            </a:r>
          </a:p>
          <a:p>
            <a:pPr marL="914384" lvl="2" indent="-228600" defTabSz="932742">
              <a:spcBef>
                <a:spcPct val="20000"/>
              </a:spcBef>
              <a:buSzPct val="90000"/>
              <a:buFont typeface="Wingdings" panose="05000000000000000000" pitchFamily="2" charset="2"/>
              <a:buChar char=""/>
            </a:pPr>
            <a:r>
              <a:rPr lang="en-US" sz="2800">
                <a:gradFill>
                  <a:gsLst>
                    <a:gs pos="1250">
                      <a:schemeClr val="tx1"/>
                    </a:gs>
                    <a:gs pos="100000">
                      <a:schemeClr val="tx1"/>
                    </a:gs>
                  </a:gsLst>
                  <a:lin ang="5400000" scaled="0"/>
                </a:gradFill>
              </a:rPr>
              <a:t>Manifest file</a:t>
            </a:r>
          </a:p>
          <a:p>
            <a:pPr marL="914384" lvl="2" indent="-228600" defTabSz="932742">
              <a:spcBef>
                <a:spcPct val="20000"/>
              </a:spcBef>
              <a:buSzPct val="90000"/>
              <a:buFont typeface="Wingdings" panose="05000000000000000000" pitchFamily="2" charset="2"/>
              <a:buChar char=""/>
            </a:pPr>
            <a:r>
              <a:rPr lang="en-US" sz="2800">
                <a:gradFill>
                  <a:gsLst>
                    <a:gs pos="1250">
                      <a:schemeClr val="tx1"/>
                    </a:gs>
                    <a:gs pos="100000">
                      <a:schemeClr val="tx1"/>
                    </a:gs>
                  </a:gsLst>
                  <a:lin ang="5400000" scaled="0"/>
                </a:gradFill>
              </a:rPr>
              <a:t>Icons</a:t>
            </a:r>
          </a:p>
          <a:p>
            <a:pPr marL="457200" lvl="1" indent="-228600" defTabSz="932742">
              <a:spcBef>
                <a:spcPct val="20000"/>
              </a:spcBef>
              <a:buSzPct val="90000"/>
              <a:buFont typeface="Wingdings" panose="05000000000000000000" pitchFamily="2" charset="2"/>
              <a:buChar char=""/>
            </a:pPr>
            <a:r>
              <a:rPr lang="en-US" sz="2800">
                <a:gradFill>
                  <a:gsLst>
                    <a:gs pos="1250">
                      <a:schemeClr val="tx1"/>
                    </a:gs>
                    <a:gs pos="100000">
                      <a:schemeClr val="tx1"/>
                    </a:gs>
                  </a:gsLst>
                  <a:lin ang="5400000" scaled="0"/>
                </a:gradFill>
                <a:latin typeface="+mj-lt"/>
              </a:rPr>
              <a:t>Web services </a:t>
            </a:r>
            <a:r>
              <a:rPr lang="en-US" sz="2800">
                <a:gradFill>
                  <a:gsLst>
                    <a:gs pos="1250">
                      <a:schemeClr val="tx1"/>
                    </a:gs>
                    <a:gs pos="100000">
                      <a:schemeClr val="tx1"/>
                    </a:gs>
                  </a:gsLst>
                  <a:lin ang="5400000" scaled="0"/>
                </a:gradFill>
              </a:rPr>
              <a:t>hosted by developers provide the APIs and logic that power the app. </a:t>
            </a:r>
          </a:p>
        </p:txBody>
      </p:sp>
    </p:spTree>
    <p:extLst>
      <p:ext uri="{BB962C8B-B14F-4D97-AF65-F5344CB8AC3E}">
        <p14:creationId xmlns:p14="http://schemas.microsoft.com/office/powerpoint/2010/main" val="259964039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0780" y="3842807"/>
            <a:ext cx="9144000" cy="553998"/>
          </a:xfrm>
        </p:spPr>
        <p:txBody>
          <a:bodyPr/>
          <a:lstStyle/>
          <a:p>
            <a:r>
              <a:rPr lang="en-US" dirty="0"/>
              <a:t>Teams plus Power Platform</a:t>
            </a:r>
          </a:p>
        </p:txBody>
      </p:sp>
    </p:spTree>
    <p:custDataLst>
      <p:tags r:id="rId1"/>
    </p:custDataLst>
    <p:extLst>
      <p:ext uri="{BB962C8B-B14F-4D97-AF65-F5344CB8AC3E}">
        <p14:creationId xmlns:p14="http://schemas.microsoft.com/office/powerpoint/2010/main" val="215468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FD774C3-859D-4439-9C0D-ED3FD0E6F9A3}"/>
              </a:ext>
            </a:extLst>
          </p:cNvPr>
          <p:cNvGrpSpPr/>
          <p:nvPr/>
        </p:nvGrpSpPr>
        <p:grpSpPr>
          <a:xfrm>
            <a:off x="1177735" y="2297426"/>
            <a:ext cx="10410151" cy="991278"/>
            <a:chOff x="1394082" y="2441838"/>
            <a:chExt cx="10410151" cy="991278"/>
          </a:xfrm>
        </p:grpSpPr>
        <p:pic>
          <p:nvPicPr>
            <p:cNvPr id="29" name="Picture 28" descr="A close up of a sign&#10;&#10;Description automatically generated">
              <a:extLst>
                <a:ext uri="{FF2B5EF4-FFF2-40B4-BE49-F238E27FC236}">
                  <a16:creationId xmlns:a16="http://schemas.microsoft.com/office/drawing/2014/main" id="{35244B51-95C9-4168-9029-12A324AC917B}"/>
                </a:ext>
              </a:extLst>
            </p:cNvPr>
            <p:cNvPicPr>
              <a:picLocks noChangeAspect="1"/>
            </p:cNvPicPr>
            <p:nvPr/>
          </p:nvPicPr>
          <p:blipFill rotWithShape="1">
            <a:blip r:embed="rId3"/>
            <a:srcRect l="13202" t="13918" r="13558" b="15273"/>
            <a:stretch/>
          </p:blipFill>
          <p:spPr>
            <a:xfrm>
              <a:off x="8503752" y="2669564"/>
              <a:ext cx="554222" cy="535827"/>
            </a:xfrm>
            <a:prstGeom prst="rect">
              <a:avLst/>
            </a:prstGeom>
          </p:spPr>
        </p:pic>
        <p:pic>
          <p:nvPicPr>
            <p:cNvPr id="30" name="Picture 29">
              <a:extLst>
                <a:ext uri="{FF2B5EF4-FFF2-40B4-BE49-F238E27FC236}">
                  <a16:creationId xmlns:a16="http://schemas.microsoft.com/office/drawing/2014/main" id="{87921CB8-CEAD-447D-AA83-C57BFF8142F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28925" y="2444300"/>
              <a:ext cx="963721" cy="986355"/>
            </a:xfrm>
            <a:prstGeom prst="rect">
              <a:avLst/>
            </a:prstGeom>
            <a:noFill/>
            <a:effectLst/>
          </p:spPr>
        </p:pic>
        <p:pic>
          <p:nvPicPr>
            <p:cNvPr id="31" name="Picture 30">
              <a:extLst>
                <a:ext uri="{FF2B5EF4-FFF2-40B4-BE49-F238E27FC236}">
                  <a16:creationId xmlns:a16="http://schemas.microsoft.com/office/drawing/2014/main" id="{744289E2-66BC-482A-B7B1-92B995F7069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670908" y="2444300"/>
              <a:ext cx="963721" cy="986355"/>
            </a:xfrm>
            <a:prstGeom prst="rect">
              <a:avLst/>
            </a:prstGeom>
            <a:effectLst/>
          </p:spPr>
        </p:pic>
        <p:pic>
          <p:nvPicPr>
            <p:cNvPr id="33" name="Picture 32">
              <a:extLst>
                <a:ext uri="{FF2B5EF4-FFF2-40B4-BE49-F238E27FC236}">
                  <a16:creationId xmlns:a16="http://schemas.microsoft.com/office/drawing/2014/main" id="{EE689BF8-BA42-452B-B5F4-0A538AAD14C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356646" y="2444300"/>
              <a:ext cx="963721" cy="986355"/>
            </a:xfrm>
            <a:prstGeom prst="rect">
              <a:avLst/>
            </a:prstGeom>
            <a:effectLst/>
          </p:spPr>
        </p:pic>
        <p:pic>
          <p:nvPicPr>
            <p:cNvPr id="35" name="Picture 34">
              <a:extLst>
                <a:ext uri="{FF2B5EF4-FFF2-40B4-BE49-F238E27FC236}">
                  <a16:creationId xmlns:a16="http://schemas.microsoft.com/office/drawing/2014/main" id="{74B624D2-D540-4F61-B992-AD3550A54B3A}"/>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603856" y="2444300"/>
              <a:ext cx="963721" cy="986355"/>
            </a:xfrm>
            <a:prstGeom prst="rect">
              <a:avLst/>
            </a:prstGeom>
            <a:effectLst/>
          </p:spPr>
        </p:pic>
        <p:pic>
          <p:nvPicPr>
            <p:cNvPr id="36" name="Picture 35">
              <a:extLst>
                <a:ext uri="{FF2B5EF4-FFF2-40B4-BE49-F238E27FC236}">
                  <a16:creationId xmlns:a16="http://schemas.microsoft.com/office/drawing/2014/main" id="{85ED059E-C907-41E2-A08D-C0D25DE3237B}"/>
                </a:ext>
                <a:ext uri="{C183D7F6-B498-43B3-948B-1728B52AA6E4}">
                  <adec:decorative xmlns:adec="http://schemas.microsoft.com/office/drawing/2017/decorative" val="1"/>
                </a:ext>
              </a:extLst>
            </p:cNvPr>
            <p:cNvPicPr>
              <a:picLocks/>
            </p:cNvPicPr>
            <p:nvPr/>
          </p:nvPicPr>
          <p:blipFill>
            <a:blip r:embed="rId8"/>
            <a:stretch>
              <a:fillRect/>
            </a:stretch>
          </p:blipFill>
          <p:spPr>
            <a:xfrm>
              <a:off x="4994998" y="2455617"/>
              <a:ext cx="963721" cy="963721"/>
            </a:xfrm>
            <a:prstGeom prst="rect">
              <a:avLst/>
            </a:prstGeom>
            <a:effectLst/>
          </p:spPr>
        </p:pic>
        <p:pic>
          <p:nvPicPr>
            <p:cNvPr id="39" name="Picture 38">
              <a:extLst>
                <a:ext uri="{FF2B5EF4-FFF2-40B4-BE49-F238E27FC236}">
                  <a16:creationId xmlns:a16="http://schemas.microsoft.com/office/drawing/2014/main" id="{FE9526FE-EF12-4336-A017-66656369C961}"/>
                </a:ext>
                <a:ext uri="{C183D7F6-B498-43B3-948B-1728B52AA6E4}">
                  <adec:decorative xmlns:adec="http://schemas.microsoft.com/office/drawing/2017/decorative" val="1"/>
                </a:ext>
              </a:extLst>
            </p:cNvPr>
            <p:cNvPicPr>
              <a:picLocks/>
            </p:cNvPicPr>
            <p:nvPr/>
          </p:nvPicPr>
          <p:blipFill>
            <a:blip r:embed="rId9"/>
            <a:stretch>
              <a:fillRect/>
            </a:stretch>
          </p:blipFill>
          <p:spPr>
            <a:xfrm>
              <a:off x="2908283" y="2455617"/>
              <a:ext cx="963721" cy="963721"/>
            </a:xfrm>
            <a:prstGeom prst="rect">
              <a:avLst/>
            </a:prstGeom>
            <a:effectLst/>
          </p:spPr>
        </p:pic>
        <p:pic>
          <p:nvPicPr>
            <p:cNvPr id="42" name="Picture 41" descr="A picture containing drawing&#10;&#10;Description automatically generated">
              <a:extLst>
                <a:ext uri="{FF2B5EF4-FFF2-40B4-BE49-F238E27FC236}">
                  <a16:creationId xmlns:a16="http://schemas.microsoft.com/office/drawing/2014/main" id="{7B16BF2F-A4AD-4CCB-B7B7-9E1AE3A1EBB5}"/>
                </a:ext>
              </a:extLst>
            </p:cNvPr>
            <p:cNvPicPr>
              <a:picLocks noChangeAspect="1"/>
            </p:cNvPicPr>
            <p:nvPr/>
          </p:nvPicPr>
          <p:blipFill>
            <a:blip r:embed="rId10"/>
            <a:stretch>
              <a:fillRect/>
            </a:stretch>
          </p:blipFill>
          <p:spPr>
            <a:xfrm>
              <a:off x="6978049" y="2441838"/>
              <a:ext cx="991278" cy="991278"/>
            </a:xfrm>
            <a:prstGeom prst="rect">
              <a:avLst/>
            </a:prstGeom>
          </p:spPr>
        </p:pic>
        <p:pic>
          <p:nvPicPr>
            <p:cNvPr id="43" name="Picture 42">
              <a:extLst>
                <a:ext uri="{FF2B5EF4-FFF2-40B4-BE49-F238E27FC236}">
                  <a16:creationId xmlns:a16="http://schemas.microsoft.com/office/drawing/2014/main" id="{C42E1B08-526A-406D-BF6C-BF4B7D158A7C}"/>
                </a:ext>
              </a:extLst>
            </p:cNvPr>
            <p:cNvPicPr>
              <a:picLocks noChangeAspect="1"/>
            </p:cNvPicPr>
            <p:nvPr/>
          </p:nvPicPr>
          <p:blipFill>
            <a:blip r:embed="rId11"/>
            <a:stretch>
              <a:fillRect/>
            </a:stretch>
          </p:blipFill>
          <p:spPr>
            <a:xfrm>
              <a:off x="11268406" y="2669564"/>
              <a:ext cx="535827" cy="535827"/>
            </a:xfrm>
            <a:prstGeom prst="rect">
              <a:avLst/>
            </a:prstGeom>
          </p:spPr>
        </p:pic>
        <p:pic>
          <p:nvPicPr>
            <p:cNvPr id="44" name="Picture 43" descr="A close up of a sign&#10;&#10;Description automatically generated">
              <a:extLst>
                <a:ext uri="{FF2B5EF4-FFF2-40B4-BE49-F238E27FC236}">
                  <a16:creationId xmlns:a16="http://schemas.microsoft.com/office/drawing/2014/main" id="{EF7E8FD5-BBAE-4075-B64B-C60530C14271}"/>
                </a:ext>
              </a:extLst>
            </p:cNvPr>
            <p:cNvPicPr>
              <a:picLocks noChangeAspect="1"/>
            </p:cNvPicPr>
            <p:nvPr/>
          </p:nvPicPr>
          <p:blipFill>
            <a:blip r:embed="rId12"/>
            <a:stretch>
              <a:fillRect/>
            </a:stretch>
          </p:blipFill>
          <p:spPr>
            <a:xfrm>
              <a:off x="9187435" y="2669564"/>
              <a:ext cx="535827" cy="535827"/>
            </a:xfrm>
            <a:prstGeom prst="rect">
              <a:avLst/>
            </a:prstGeom>
          </p:spPr>
        </p:pic>
        <p:pic>
          <p:nvPicPr>
            <p:cNvPr id="45" name="Picture 44" descr="A picture containing drawing&#10;&#10;Description automatically generated">
              <a:extLst>
                <a:ext uri="{FF2B5EF4-FFF2-40B4-BE49-F238E27FC236}">
                  <a16:creationId xmlns:a16="http://schemas.microsoft.com/office/drawing/2014/main" id="{47D510EA-BEA2-4B90-9320-5081072677B9}"/>
                </a:ext>
              </a:extLst>
            </p:cNvPr>
            <p:cNvPicPr>
              <a:picLocks noChangeAspect="1"/>
            </p:cNvPicPr>
            <p:nvPr/>
          </p:nvPicPr>
          <p:blipFill>
            <a:blip r:embed="rId13"/>
            <a:stretch>
              <a:fillRect/>
            </a:stretch>
          </p:blipFill>
          <p:spPr>
            <a:xfrm>
              <a:off x="7833874" y="2669564"/>
              <a:ext cx="535827" cy="535827"/>
            </a:xfrm>
            <a:prstGeom prst="rect">
              <a:avLst/>
            </a:prstGeom>
          </p:spPr>
        </p:pic>
        <p:pic>
          <p:nvPicPr>
            <p:cNvPr id="46" name="Picture 45" descr="A close up of a logo&#10;&#10;Description automatically generated">
              <a:extLst>
                <a:ext uri="{FF2B5EF4-FFF2-40B4-BE49-F238E27FC236}">
                  <a16:creationId xmlns:a16="http://schemas.microsoft.com/office/drawing/2014/main" id="{E2B94241-18EB-4215-8EE8-4E3202F31883}"/>
                </a:ext>
              </a:extLst>
            </p:cNvPr>
            <p:cNvPicPr>
              <a:picLocks noChangeAspect="1"/>
            </p:cNvPicPr>
            <p:nvPr/>
          </p:nvPicPr>
          <p:blipFill>
            <a:blip r:embed="rId14"/>
            <a:stretch>
              <a:fillRect/>
            </a:stretch>
          </p:blipFill>
          <p:spPr>
            <a:xfrm>
              <a:off x="9849351" y="2669564"/>
              <a:ext cx="535827" cy="535827"/>
            </a:xfrm>
            <a:prstGeom prst="rect">
              <a:avLst/>
            </a:prstGeom>
          </p:spPr>
        </p:pic>
        <p:pic>
          <p:nvPicPr>
            <p:cNvPr id="47" name="Picture 46" descr="A picture containing drawing&#10;&#10;Description automatically generated">
              <a:extLst>
                <a:ext uri="{FF2B5EF4-FFF2-40B4-BE49-F238E27FC236}">
                  <a16:creationId xmlns:a16="http://schemas.microsoft.com/office/drawing/2014/main" id="{0A6E780B-1842-4FF3-9314-39DDD3EC951C}"/>
                </a:ext>
              </a:extLst>
            </p:cNvPr>
            <p:cNvPicPr>
              <a:picLocks noChangeAspect="1"/>
            </p:cNvPicPr>
            <p:nvPr/>
          </p:nvPicPr>
          <p:blipFill>
            <a:blip r:embed="rId15"/>
            <a:stretch>
              <a:fillRect/>
            </a:stretch>
          </p:blipFill>
          <p:spPr>
            <a:xfrm>
              <a:off x="10534300" y="2669564"/>
              <a:ext cx="535827" cy="535827"/>
            </a:xfrm>
            <a:prstGeom prst="rect">
              <a:avLst/>
            </a:prstGeom>
          </p:spPr>
        </p:pic>
        <p:sp>
          <p:nvSpPr>
            <p:cNvPr id="11" name="Rectangle 10">
              <a:extLst>
                <a:ext uri="{FF2B5EF4-FFF2-40B4-BE49-F238E27FC236}">
                  <a16:creationId xmlns:a16="http://schemas.microsoft.com/office/drawing/2014/main" id="{FE05C009-3C65-435F-9E1F-ED95338D9126}"/>
                </a:ext>
              </a:extLst>
            </p:cNvPr>
            <p:cNvSpPr/>
            <p:nvPr/>
          </p:nvSpPr>
          <p:spPr bwMode="auto">
            <a:xfrm>
              <a:off x="1394082" y="2503026"/>
              <a:ext cx="1588889" cy="868902"/>
            </a:xfrm>
            <a:prstGeom prst="rect">
              <a:avLst/>
            </a:prstGeom>
            <a:solidFill>
              <a:schemeClr val="bg1">
                <a:lumMod val="75000"/>
                <a:alpha val="2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Semibold"/>
                  <a:ea typeface="+mn-ea"/>
                  <a:cs typeface="Segoe UI" pitchFamily="34" charset="0"/>
                </a:rPr>
                <a:t>Ready-made apps</a:t>
              </a:r>
            </a:p>
          </p:txBody>
        </p:sp>
      </p:grpSp>
      <p:grpSp>
        <p:nvGrpSpPr>
          <p:cNvPr id="6" name="Group 5">
            <a:extLst>
              <a:ext uri="{FF2B5EF4-FFF2-40B4-BE49-F238E27FC236}">
                <a16:creationId xmlns:a16="http://schemas.microsoft.com/office/drawing/2014/main" id="{B95C5ACC-8C31-4E39-8C5E-EA395954BD63}"/>
              </a:ext>
            </a:extLst>
          </p:cNvPr>
          <p:cNvGrpSpPr/>
          <p:nvPr/>
        </p:nvGrpSpPr>
        <p:grpSpPr>
          <a:xfrm>
            <a:off x="1177732" y="3396464"/>
            <a:ext cx="10438960" cy="1820651"/>
            <a:chOff x="1411317" y="3294944"/>
            <a:chExt cx="10164306" cy="1464700"/>
          </a:xfrm>
        </p:grpSpPr>
        <p:sp>
          <p:nvSpPr>
            <p:cNvPr id="150" name="Rectangle 149">
              <a:extLst>
                <a:ext uri="{FF2B5EF4-FFF2-40B4-BE49-F238E27FC236}">
                  <a16:creationId xmlns:a16="http://schemas.microsoft.com/office/drawing/2014/main" id="{C90DB841-7B6A-4187-93B7-1CC41519CBC4}"/>
                </a:ext>
              </a:extLst>
            </p:cNvPr>
            <p:cNvSpPr/>
            <p:nvPr/>
          </p:nvSpPr>
          <p:spPr bwMode="auto">
            <a:xfrm flipH="1">
              <a:off x="1411317" y="3294944"/>
              <a:ext cx="10157193" cy="1461499"/>
            </a:xfrm>
            <a:prstGeom prst="rect">
              <a:avLst/>
            </a:prstGeom>
            <a:solidFill>
              <a:schemeClr val="bg1"/>
            </a:solidFill>
            <a:ln w="15875">
              <a:noFill/>
              <a:prstDash val="dash"/>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0CEC75C3-ED72-44BB-BA86-8A128F83AFEA}"/>
                </a:ext>
              </a:extLst>
            </p:cNvPr>
            <p:cNvSpPr/>
            <p:nvPr/>
          </p:nvSpPr>
          <p:spPr bwMode="auto">
            <a:xfrm flipH="1">
              <a:off x="1411318" y="3298144"/>
              <a:ext cx="10164305" cy="1461500"/>
            </a:xfrm>
            <a:prstGeom prst="rect">
              <a:avLst/>
            </a:prstGeom>
            <a:solidFill>
              <a:srgbClr val="5159BF">
                <a:alpha val="6000"/>
              </a:srgbClr>
            </a:solidFill>
            <a:ln w="15875">
              <a:solidFill>
                <a:srgbClr val="5159B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96B5C8F7-0874-46BA-94D5-12A8AA47D08D}"/>
              </a:ext>
            </a:extLst>
          </p:cNvPr>
          <p:cNvGrpSpPr/>
          <p:nvPr/>
        </p:nvGrpSpPr>
        <p:grpSpPr>
          <a:xfrm>
            <a:off x="1185054" y="1992916"/>
            <a:ext cx="10424334" cy="264542"/>
            <a:chOff x="1389404" y="2127864"/>
            <a:chExt cx="10008971" cy="264542"/>
          </a:xfrm>
        </p:grpSpPr>
        <p:sp>
          <p:nvSpPr>
            <p:cNvPr id="37" name="TextBox 36">
              <a:extLst>
                <a:ext uri="{FF2B5EF4-FFF2-40B4-BE49-F238E27FC236}">
                  <a16:creationId xmlns:a16="http://schemas.microsoft.com/office/drawing/2014/main" id="{6AADACC8-4AA4-4B6C-A1D7-00624E860A94}"/>
                </a:ext>
              </a:extLst>
            </p:cNvPr>
            <p:cNvSpPr txBox="1"/>
            <p:nvPr/>
          </p:nvSpPr>
          <p:spPr>
            <a:xfrm>
              <a:off x="1389404" y="2127864"/>
              <a:ext cx="7495081" cy="221599"/>
            </a:xfrm>
            <a:prstGeom prst="rect">
              <a:avLst/>
            </a:prstGeom>
          </p:spPr>
          <p:txBody>
            <a:bodyPr wrap="square" lIns="0" tIns="0" rIns="0" bIns="0" rtlCol="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Semibold"/>
                  <a:ea typeface="+mn-ea"/>
                  <a:cs typeface="Segoe UI" pitchFamily="34" charset="0"/>
                </a:rPr>
                <a:t>Microsoft Teams as a Platform</a:t>
              </a:r>
            </a:p>
          </p:txBody>
        </p:sp>
        <p:cxnSp>
          <p:nvCxnSpPr>
            <p:cNvPr id="38" name="Straight Connector 37">
              <a:extLst>
                <a:ext uri="{FF2B5EF4-FFF2-40B4-BE49-F238E27FC236}">
                  <a16:creationId xmlns:a16="http://schemas.microsoft.com/office/drawing/2014/main" id="{5264F913-C6BC-472B-80B5-7CAEC09E4FAC}"/>
                </a:ext>
              </a:extLst>
            </p:cNvPr>
            <p:cNvCxnSpPr>
              <a:cxnSpLocks/>
            </p:cNvCxnSpPr>
            <p:nvPr/>
          </p:nvCxnSpPr>
          <p:spPr>
            <a:xfrm>
              <a:off x="1389404" y="2392406"/>
              <a:ext cx="1000897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B9E28997-ACF5-4A12-AC62-B3E15F3AC638}"/>
              </a:ext>
            </a:extLst>
          </p:cNvPr>
          <p:cNvGrpSpPr/>
          <p:nvPr/>
        </p:nvGrpSpPr>
        <p:grpSpPr>
          <a:xfrm>
            <a:off x="575307" y="2358614"/>
            <a:ext cx="467740" cy="3914364"/>
            <a:chOff x="407843" y="2455617"/>
            <a:chExt cx="467740" cy="3671669"/>
          </a:xfrm>
        </p:grpSpPr>
        <p:sp>
          <p:nvSpPr>
            <p:cNvPr id="7" name="TextBox 6">
              <a:extLst>
                <a:ext uri="{FF2B5EF4-FFF2-40B4-BE49-F238E27FC236}">
                  <a16:creationId xmlns:a16="http://schemas.microsoft.com/office/drawing/2014/main" id="{6AABFE70-C0B4-473C-9F72-DA7A733C8AC5}"/>
                </a:ext>
              </a:extLst>
            </p:cNvPr>
            <p:cNvSpPr txBox="1"/>
            <p:nvPr/>
          </p:nvSpPr>
          <p:spPr>
            <a:xfrm rot="16200000">
              <a:off x="-944408" y="4186782"/>
              <a:ext cx="2926102" cy="221599"/>
            </a:xfrm>
            <a:prstGeom prst="rect">
              <a:avLst/>
            </a:prstGeom>
            <a:noFill/>
          </p:spPr>
          <p:txBody>
            <a:bodyPr wrap="square" lIns="0" tIns="0" rIns="0" bIns="0" rtlCol="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Semibold"/>
                  <a:ea typeface="+mn-ea"/>
                  <a:cs typeface="Segoe UI" pitchFamily="34" charset="0"/>
                </a:rPr>
                <a:t>Technical effort required</a:t>
              </a:r>
            </a:p>
          </p:txBody>
        </p:sp>
        <p:sp>
          <p:nvSpPr>
            <p:cNvPr id="2" name="Right Triangle 1">
              <a:extLst>
                <a:ext uri="{FF2B5EF4-FFF2-40B4-BE49-F238E27FC236}">
                  <a16:creationId xmlns:a16="http://schemas.microsoft.com/office/drawing/2014/main" id="{B070A1CC-F581-4160-BB7C-286DD73DB79A}"/>
                </a:ext>
              </a:extLst>
            </p:cNvPr>
            <p:cNvSpPr/>
            <p:nvPr/>
          </p:nvSpPr>
          <p:spPr bwMode="auto">
            <a:xfrm flipH="1">
              <a:off x="603179" y="2455617"/>
              <a:ext cx="272404" cy="3671669"/>
            </a:xfrm>
            <a:prstGeom prst="r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 name="Title 1">
            <a:extLst>
              <a:ext uri="{FF2B5EF4-FFF2-40B4-BE49-F238E27FC236}">
                <a16:creationId xmlns:a16="http://schemas.microsoft.com/office/drawing/2014/main" id="{8A946E11-F5E2-4131-980B-AD1538E4D59C}"/>
              </a:ext>
            </a:extLst>
          </p:cNvPr>
          <p:cNvSpPr>
            <a:spLocks noGrp="1"/>
          </p:cNvSpPr>
          <p:nvPr>
            <p:ph type="title"/>
          </p:nvPr>
        </p:nvSpPr>
        <p:spPr>
          <a:xfrm>
            <a:off x="552442" y="317117"/>
            <a:ext cx="11336039" cy="758022"/>
          </a:xfrm>
        </p:spPr>
        <p:txBody>
          <a:bodyPr/>
          <a:lstStyle/>
          <a:p>
            <a:r>
              <a:rPr lang="en-US" sz="3600">
                <a:solidFill>
                  <a:srgbClr val="4B53BC"/>
                </a:solidFill>
              </a:rPr>
              <a:t>Power Platform </a:t>
            </a:r>
            <a:r>
              <a:rPr lang="en-US" sz="3600">
                <a:solidFill>
                  <a:srgbClr val="1A1A1A"/>
                </a:solidFill>
              </a:rPr>
              <a:t>can accelerate development of custom tools for</a:t>
            </a:r>
            <a:r>
              <a:rPr lang="en-US" sz="3600"/>
              <a:t> </a:t>
            </a:r>
            <a:r>
              <a:rPr lang="en-US" sz="3600">
                <a:solidFill>
                  <a:srgbClr val="4B53BC"/>
                </a:solidFill>
              </a:rPr>
              <a:t>Teams</a:t>
            </a:r>
          </a:p>
        </p:txBody>
      </p:sp>
      <p:grpSp>
        <p:nvGrpSpPr>
          <p:cNvPr id="15" name="Group 14">
            <a:extLst>
              <a:ext uri="{FF2B5EF4-FFF2-40B4-BE49-F238E27FC236}">
                <a16:creationId xmlns:a16="http://schemas.microsoft.com/office/drawing/2014/main" id="{5CD2C522-7DF4-4396-ABA2-BE1E5E05D5E7}"/>
              </a:ext>
            </a:extLst>
          </p:cNvPr>
          <p:cNvGrpSpPr/>
          <p:nvPr/>
        </p:nvGrpSpPr>
        <p:grpSpPr>
          <a:xfrm>
            <a:off x="1181374" y="5404602"/>
            <a:ext cx="9992353" cy="868375"/>
            <a:chOff x="1397721" y="5383975"/>
            <a:chExt cx="9992353" cy="868375"/>
          </a:xfrm>
        </p:grpSpPr>
        <p:sp>
          <p:nvSpPr>
            <p:cNvPr id="13" name="Rectangle 12">
              <a:extLst>
                <a:ext uri="{FF2B5EF4-FFF2-40B4-BE49-F238E27FC236}">
                  <a16:creationId xmlns:a16="http://schemas.microsoft.com/office/drawing/2014/main" id="{23509762-BECD-4846-BCDE-EDF26BB2A775}"/>
                </a:ext>
              </a:extLst>
            </p:cNvPr>
            <p:cNvSpPr/>
            <p:nvPr/>
          </p:nvSpPr>
          <p:spPr bwMode="auto">
            <a:xfrm>
              <a:off x="1397721" y="5383975"/>
              <a:ext cx="1588889" cy="868375"/>
            </a:xfrm>
            <a:prstGeom prst="rect">
              <a:avLst/>
            </a:prstGeom>
            <a:solidFill>
              <a:schemeClr val="bg1">
                <a:lumMod val="75000"/>
                <a:alpha val="2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Semibold"/>
                  <a:ea typeface="+mn-ea"/>
                  <a:cs typeface="Segoe UI" pitchFamily="34" charset="0"/>
                </a:rPr>
                <a:t>High-code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Semibold"/>
                  <a:ea typeface="+mn-ea"/>
                  <a:cs typeface="Segoe UI" pitchFamily="34" charset="0"/>
                </a:rPr>
                <a:t>custom solutions</a:t>
              </a:r>
            </a:p>
          </p:txBody>
        </p:sp>
        <p:grpSp>
          <p:nvGrpSpPr>
            <p:cNvPr id="57" name="Group 56">
              <a:extLst>
                <a:ext uri="{FF2B5EF4-FFF2-40B4-BE49-F238E27FC236}">
                  <a16:creationId xmlns:a16="http://schemas.microsoft.com/office/drawing/2014/main" id="{2B3E9D42-47D9-4F04-A5D9-83BCFCAD3670}"/>
                </a:ext>
              </a:extLst>
            </p:cNvPr>
            <p:cNvGrpSpPr/>
            <p:nvPr/>
          </p:nvGrpSpPr>
          <p:grpSpPr>
            <a:xfrm>
              <a:off x="9835477" y="5606030"/>
              <a:ext cx="1554597" cy="432094"/>
              <a:chOff x="9215778" y="4865943"/>
              <a:chExt cx="1554597" cy="432094"/>
            </a:xfrm>
          </p:grpSpPr>
          <p:sp>
            <p:nvSpPr>
              <p:cNvPr id="58" name="TextBox 57">
                <a:extLst>
                  <a:ext uri="{FF2B5EF4-FFF2-40B4-BE49-F238E27FC236}">
                    <a16:creationId xmlns:a16="http://schemas.microsoft.com/office/drawing/2014/main" id="{BA09181E-3115-48CD-9BBC-ACD5AF81E75C}"/>
                  </a:ext>
                  <a:ext uri="{C183D7F6-B498-43B3-948B-1728B52AA6E4}">
                    <adec:decorative xmlns:adec="http://schemas.microsoft.com/office/drawing/2017/decorative" val="1"/>
                  </a:ext>
                </a:extLst>
              </p:cNvPr>
              <p:cNvSpPr txBox="1"/>
              <p:nvPr/>
            </p:nvSpPr>
            <p:spPr>
              <a:xfrm>
                <a:off x="9806738" y="4867150"/>
                <a:ext cx="963637" cy="430887"/>
              </a:xfrm>
              <a:prstGeom prst="rect">
                <a:avLst/>
              </a:prstGeom>
              <a:noFill/>
            </p:spPr>
            <p:txBody>
              <a:bodyPr wrap="square" lIns="0" tIns="0" rIns="0" bIns="0" rtlCol="0" anchor="ctr">
                <a:sp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en-US" sz="1400" b="0" i="0" u="none" strike="noStrike" kern="1200" cap="none" spc="0" normalizeH="0" baseline="0" noProof="0">
                    <a:ln w="3175">
                      <a:noFill/>
                    </a:ln>
                    <a:solidFill>
                      <a:srgbClr val="4B53BC"/>
                    </a:solidFill>
                    <a:effectLst/>
                    <a:uLnTx/>
                    <a:uFillTx/>
                    <a:latin typeface="Segoe UI"/>
                    <a:ea typeface="+mn-ea"/>
                    <a:cs typeface="Segoe UI Light" panose="020B0502040204020203" pitchFamily="34" charset="0"/>
                  </a:rPr>
                  <a:t>Support and info</a:t>
                </a:r>
              </a:p>
            </p:txBody>
          </p:sp>
          <p:grpSp>
            <p:nvGrpSpPr>
              <p:cNvPr id="59" name="Group 58">
                <a:extLst>
                  <a:ext uri="{FF2B5EF4-FFF2-40B4-BE49-F238E27FC236}">
                    <a16:creationId xmlns:a16="http://schemas.microsoft.com/office/drawing/2014/main" id="{360F052E-2D90-40B3-AC9B-EADE1C781060}"/>
                  </a:ext>
                  <a:ext uri="{C183D7F6-B498-43B3-948B-1728B52AA6E4}">
                    <adec:decorative xmlns:adec="http://schemas.microsoft.com/office/drawing/2017/decorative" val="1"/>
                  </a:ext>
                </a:extLst>
              </p:cNvPr>
              <p:cNvGrpSpPr/>
              <p:nvPr/>
            </p:nvGrpSpPr>
            <p:grpSpPr>
              <a:xfrm>
                <a:off x="9215778" y="4865943"/>
                <a:ext cx="426030" cy="409671"/>
                <a:chOff x="6978016" y="2778837"/>
                <a:chExt cx="343198" cy="343198"/>
              </a:xfrm>
            </p:grpSpPr>
            <p:sp>
              <p:nvSpPr>
                <p:cNvPr id="60" name="question" title="Icon of a question mark">
                  <a:extLst>
                    <a:ext uri="{FF2B5EF4-FFF2-40B4-BE49-F238E27FC236}">
                      <a16:creationId xmlns:a16="http://schemas.microsoft.com/office/drawing/2014/main" id="{EBFDC7B0-A078-4FDA-B4BE-59AB208E74B3}"/>
                    </a:ext>
                  </a:extLst>
                </p:cNvPr>
                <p:cNvSpPr>
                  <a:spLocks noChangeAspect="1" noEditPoints="1"/>
                </p:cNvSpPr>
                <p:nvPr/>
              </p:nvSpPr>
              <p:spPr bwMode="auto">
                <a:xfrm>
                  <a:off x="7088781" y="2851434"/>
                  <a:ext cx="121668" cy="202919"/>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9050" cap="sq">
                  <a:solidFill>
                    <a:srgbClr val="555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2208" tIns="41103" rIns="82208" bIns="41103" numCol="1" anchor="t" anchorCtr="0" compatLnSpc="1">
                  <a:prstTxWarp prst="textNoShape">
                    <a:avLst/>
                  </a:prstTxWarp>
                </a:bodyPr>
                <a:lstStyle/>
                <a:p>
                  <a:pPr marL="0" marR="0" lvl="0" indent="0" algn="l" defTabSz="822005" rtl="0" eaLnBrk="1" fontAlgn="auto" latinLnBrk="0" hangingPunct="1">
                    <a:lnSpc>
                      <a:spcPct val="100000"/>
                    </a:lnSpc>
                    <a:spcBef>
                      <a:spcPts val="0"/>
                    </a:spcBef>
                    <a:spcAft>
                      <a:spcPts val="0"/>
                    </a:spcAft>
                    <a:buClrTx/>
                    <a:buSzTx/>
                    <a:buFontTx/>
                    <a:buNone/>
                    <a:tabLst/>
                    <a:defRPr/>
                  </a:pPr>
                  <a:endParaRPr kumimoji="0" lang="en-US" sz="1234" b="0" i="0" u="none" strike="noStrike" kern="1200" cap="none" spc="0" normalizeH="0" baseline="0" noProof="0">
                    <a:ln>
                      <a:noFill/>
                    </a:ln>
                    <a:solidFill>
                      <a:srgbClr val="282828"/>
                    </a:solidFill>
                    <a:effectLst/>
                    <a:uLnTx/>
                    <a:uFillTx/>
                    <a:latin typeface="Segoe UI"/>
                    <a:ea typeface="+mn-ea"/>
                    <a:cs typeface="Segoe UI Light" panose="020B0502040204020203" pitchFamily="34" charset="0"/>
                  </a:endParaRPr>
                </a:p>
              </p:txBody>
            </p:sp>
            <p:sp>
              <p:nvSpPr>
                <p:cNvPr id="61" name="Oval 60" descr="Icon of question mark">
                  <a:extLst>
                    <a:ext uri="{FF2B5EF4-FFF2-40B4-BE49-F238E27FC236}">
                      <a16:creationId xmlns:a16="http://schemas.microsoft.com/office/drawing/2014/main" id="{F136EFB9-DFB8-446E-9944-4EA3E6C653B3}"/>
                    </a:ext>
                  </a:extLst>
                </p:cNvPr>
                <p:cNvSpPr/>
                <p:nvPr/>
              </p:nvSpPr>
              <p:spPr bwMode="auto">
                <a:xfrm>
                  <a:off x="6978016" y="2778837"/>
                  <a:ext cx="343198" cy="343198"/>
                </a:xfrm>
                <a:prstGeom prst="ellipse">
                  <a:avLst/>
                </a:prstGeom>
                <a:noFill/>
                <a:ln w="19050">
                  <a:solidFill>
                    <a:srgbClr val="4B53BC"/>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1927" rIns="0" bIns="41927" numCol="1" rtlCol="0" anchor="ctr" anchorCtr="0" compatLnSpc="1">
                  <a:prstTxWarp prst="textNoShape">
                    <a:avLst/>
                  </a:prstTxWarp>
                </a:bodyPr>
                <a:lstStyle/>
                <a:p>
                  <a:pPr marL="0" marR="0" lvl="0" indent="0" algn="ctr" defTabSz="838251" rtl="0" eaLnBrk="1" fontAlgn="base" latinLnBrk="0" hangingPunct="1">
                    <a:lnSpc>
                      <a:spcPct val="100000"/>
                    </a:lnSpc>
                    <a:spcBef>
                      <a:spcPct val="0"/>
                    </a:spcBef>
                    <a:spcAft>
                      <a:spcPct val="0"/>
                    </a:spcAft>
                    <a:buClrTx/>
                    <a:buSzTx/>
                    <a:buFontTx/>
                    <a:buNone/>
                    <a:tabLst/>
                    <a:defRPr/>
                  </a:pPr>
                  <a:endParaRPr kumimoji="0" lang="en-US" sz="1234" b="0" i="0" u="none" strike="noStrike" kern="1200" cap="none" spc="0" normalizeH="0" baseline="0" noProof="0">
                    <a:ln>
                      <a:noFill/>
                    </a:ln>
                    <a:solidFill>
                      <a:srgbClr val="282828"/>
                    </a:solidFill>
                    <a:effectLst/>
                    <a:uLnTx/>
                    <a:uFillTx/>
                    <a:latin typeface="Segoe UI"/>
                    <a:ea typeface="+mn-ea"/>
                    <a:cs typeface="Segoe UI Light" panose="020B0502040204020203" pitchFamily="34" charset="0"/>
                  </a:endParaRPr>
                </a:p>
              </p:txBody>
            </p:sp>
          </p:grpSp>
        </p:grpSp>
        <p:grpSp>
          <p:nvGrpSpPr>
            <p:cNvPr id="62" name="Group 61">
              <a:extLst>
                <a:ext uri="{FF2B5EF4-FFF2-40B4-BE49-F238E27FC236}">
                  <a16:creationId xmlns:a16="http://schemas.microsoft.com/office/drawing/2014/main" id="{29DEFB98-1C9B-4BE9-A85F-C534974AF795}"/>
                </a:ext>
              </a:extLst>
            </p:cNvPr>
            <p:cNvGrpSpPr/>
            <p:nvPr/>
          </p:nvGrpSpPr>
          <p:grpSpPr>
            <a:xfrm>
              <a:off x="3222203" y="5595429"/>
              <a:ext cx="1963903" cy="453305"/>
              <a:chOff x="2413191" y="4765479"/>
              <a:chExt cx="1963903" cy="453305"/>
            </a:xfrm>
          </p:grpSpPr>
          <p:sp>
            <p:nvSpPr>
              <p:cNvPr id="63" name="TextBox 62">
                <a:extLst>
                  <a:ext uri="{FF2B5EF4-FFF2-40B4-BE49-F238E27FC236}">
                    <a16:creationId xmlns:a16="http://schemas.microsoft.com/office/drawing/2014/main" id="{675F58A3-13DD-4697-A956-D0EF90531540}"/>
                  </a:ext>
                  <a:ext uri="{C183D7F6-B498-43B3-948B-1728B52AA6E4}">
                    <adec:decorative xmlns:adec="http://schemas.microsoft.com/office/drawing/2017/decorative" val="1"/>
                  </a:ext>
                </a:extLst>
              </p:cNvPr>
              <p:cNvSpPr txBox="1"/>
              <p:nvPr/>
            </p:nvSpPr>
            <p:spPr>
              <a:xfrm>
                <a:off x="2914061" y="4787897"/>
                <a:ext cx="1463033" cy="430887"/>
              </a:xfrm>
              <a:prstGeom prst="rect">
                <a:avLst/>
              </a:prstGeom>
              <a:noFill/>
            </p:spPr>
            <p:txBody>
              <a:bodyPr wrap="square" lIns="0" tIns="0" rIns="0" bIns="0" rtlCol="0" anchor="ctr">
                <a:sp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en-US" sz="1400" b="0" i="0" u="none" strike="noStrike" kern="1200" cap="none" spc="0" normalizeH="0" baseline="0" noProof="0">
                    <a:ln w="3175">
                      <a:noFill/>
                    </a:ln>
                    <a:solidFill>
                      <a:srgbClr val="4B53BC"/>
                    </a:solidFill>
                    <a:effectLst/>
                    <a:uLnTx/>
                    <a:uFillTx/>
                    <a:latin typeface="Segoe UI"/>
                    <a:ea typeface="+mn-ea"/>
                    <a:cs typeface="Segoe UI Light" panose="020B0502040204020203" pitchFamily="34" charset="0"/>
                  </a:rPr>
                  <a:t>Departmental tools</a:t>
                </a:r>
              </a:p>
            </p:txBody>
          </p:sp>
          <p:sp>
            <p:nvSpPr>
              <p:cNvPr id="64" name="Telemarketer_E7B9" descr="Icon of person with headset">
                <a:extLst>
                  <a:ext uri="{FF2B5EF4-FFF2-40B4-BE49-F238E27FC236}">
                    <a16:creationId xmlns:a16="http://schemas.microsoft.com/office/drawing/2014/main" id="{0A985CA3-A2D8-4859-A12B-9B1436A66785}"/>
                  </a:ext>
                </a:extLst>
              </p:cNvPr>
              <p:cNvSpPr>
                <a:spLocks noChangeAspect="1" noEditPoints="1"/>
              </p:cNvSpPr>
              <p:nvPr/>
            </p:nvSpPr>
            <p:spPr bwMode="auto">
              <a:xfrm>
                <a:off x="2413191" y="4765479"/>
                <a:ext cx="349008" cy="416237"/>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9050" cap="sq">
                <a:solidFill>
                  <a:srgbClr val="4B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786F4683-DFBE-4072-9C4A-91AD29E68A3A}"/>
                </a:ext>
              </a:extLst>
            </p:cNvPr>
            <p:cNvGrpSpPr/>
            <p:nvPr/>
          </p:nvGrpSpPr>
          <p:grpSpPr>
            <a:xfrm>
              <a:off x="5337968" y="5606638"/>
              <a:ext cx="1619569" cy="430887"/>
              <a:chOff x="4727649" y="4846701"/>
              <a:chExt cx="1619569" cy="430887"/>
            </a:xfrm>
          </p:grpSpPr>
          <p:sp>
            <p:nvSpPr>
              <p:cNvPr id="66" name="TextBox 65">
                <a:extLst>
                  <a:ext uri="{FF2B5EF4-FFF2-40B4-BE49-F238E27FC236}">
                    <a16:creationId xmlns:a16="http://schemas.microsoft.com/office/drawing/2014/main" id="{230703B9-A6F7-426B-9288-08F94DDCB645}"/>
                  </a:ext>
                  <a:ext uri="{C183D7F6-B498-43B3-948B-1728B52AA6E4}">
                    <adec:decorative xmlns:adec="http://schemas.microsoft.com/office/drawing/2017/decorative" val="1"/>
                  </a:ext>
                </a:extLst>
              </p:cNvPr>
              <p:cNvSpPr txBox="1"/>
              <p:nvPr/>
            </p:nvSpPr>
            <p:spPr>
              <a:xfrm>
                <a:off x="5400437" y="4846701"/>
                <a:ext cx="946781" cy="430887"/>
              </a:xfrm>
              <a:prstGeom prst="rect">
                <a:avLst/>
              </a:prstGeom>
              <a:noFill/>
            </p:spPr>
            <p:txBody>
              <a:bodyPr wrap="square" lIns="0" tIns="0" rIns="0" bIns="0" rtlCol="0" anchor="ctr">
                <a:sp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en-US" sz="1400" b="0" i="0" u="none" strike="noStrike" kern="1200" cap="none" spc="0" normalizeH="0" baseline="0" noProof="0">
                    <a:ln w="3175">
                      <a:noFill/>
                    </a:ln>
                    <a:solidFill>
                      <a:srgbClr val="4B53BC"/>
                    </a:solidFill>
                    <a:effectLst/>
                    <a:uLnTx/>
                    <a:uFillTx/>
                    <a:latin typeface="Segoe UI"/>
                    <a:ea typeface="+mn-ea"/>
                    <a:cs typeface="Segoe UI Light" panose="020B0502040204020203" pitchFamily="34" charset="0"/>
                  </a:rPr>
                  <a:t>Employee resources</a:t>
                </a:r>
              </a:p>
            </p:txBody>
          </p:sp>
          <p:sp>
            <p:nvSpPr>
              <p:cNvPr id="67" name="ContactCard_EEBD" descr="Icon of ID card">
                <a:extLst>
                  <a:ext uri="{FF2B5EF4-FFF2-40B4-BE49-F238E27FC236}">
                    <a16:creationId xmlns:a16="http://schemas.microsoft.com/office/drawing/2014/main" id="{A7DD6CF8-14EA-47ED-B816-59ACB160E6B3}"/>
                  </a:ext>
                </a:extLst>
              </p:cNvPr>
              <p:cNvSpPr>
                <a:spLocks noChangeAspect="1" noEditPoints="1"/>
              </p:cNvSpPr>
              <p:nvPr/>
            </p:nvSpPr>
            <p:spPr bwMode="auto">
              <a:xfrm>
                <a:off x="4727649" y="4875861"/>
                <a:ext cx="507714" cy="372569"/>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9050" cap="sq">
                <a:solidFill>
                  <a:srgbClr val="4B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1F1FC6CB-6DE1-448C-9212-E8E364D858EF}"/>
                </a:ext>
              </a:extLst>
            </p:cNvPr>
            <p:cNvGrpSpPr/>
            <p:nvPr/>
          </p:nvGrpSpPr>
          <p:grpSpPr>
            <a:xfrm>
              <a:off x="7422499" y="5606638"/>
              <a:ext cx="1746800" cy="430887"/>
              <a:chOff x="6974859" y="4827883"/>
              <a:chExt cx="1746800" cy="430887"/>
            </a:xfrm>
          </p:grpSpPr>
          <p:sp>
            <p:nvSpPr>
              <p:cNvPr id="69" name="TextBox 68">
                <a:extLst>
                  <a:ext uri="{FF2B5EF4-FFF2-40B4-BE49-F238E27FC236}">
                    <a16:creationId xmlns:a16="http://schemas.microsoft.com/office/drawing/2014/main" id="{253ADD78-34E5-4A9D-9308-DE0ACF72A61C}"/>
                  </a:ext>
                  <a:ext uri="{C183D7F6-B498-43B3-948B-1728B52AA6E4}">
                    <adec:decorative xmlns:adec="http://schemas.microsoft.com/office/drawing/2017/decorative" val="1"/>
                  </a:ext>
                </a:extLst>
              </p:cNvPr>
              <p:cNvSpPr txBox="1"/>
              <p:nvPr/>
            </p:nvSpPr>
            <p:spPr>
              <a:xfrm>
                <a:off x="7595986" y="4827883"/>
                <a:ext cx="1125673" cy="430887"/>
              </a:xfrm>
              <a:prstGeom prst="rect">
                <a:avLst/>
              </a:prstGeom>
              <a:noFill/>
            </p:spPr>
            <p:txBody>
              <a:bodyPr wrap="square" lIns="0" tIns="0" rIns="0" bIns="0" rtlCol="0" anchor="ctr">
                <a:sp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en-US" sz="1400" b="0" i="0" u="none" strike="noStrike" kern="1200" cap="none" spc="0" normalizeH="0" baseline="0" noProof="0">
                    <a:ln w="3175">
                      <a:noFill/>
                    </a:ln>
                    <a:solidFill>
                      <a:srgbClr val="4B53BC"/>
                    </a:solidFill>
                    <a:effectLst/>
                    <a:uLnTx/>
                    <a:uFillTx/>
                    <a:latin typeface="Segoe UI"/>
                    <a:ea typeface="+mn-ea"/>
                    <a:cs typeface="Segoe UI Light" panose="020B0502040204020203" pitchFamily="34" charset="0"/>
                  </a:rPr>
                  <a:t>Processes and workflow</a:t>
                </a:r>
              </a:p>
            </p:txBody>
          </p:sp>
          <p:sp>
            <p:nvSpPr>
              <p:cNvPr id="70" name="Processing_E9F5" descr="Icon of gears">
                <a:extLst>
                  <a:ext uri="{FF2B5EF4-FFF2-40B4-BE49-F238E27FC236}">
                    <a16:creationId xmlns:a16="http://schemas.microsoft.com/office/drawing/2014/main" id="{712B5EB6-33CA-4CF6-A432-FE6D99072CFF}"/>
                  </a:ext>
                </a:extLst>
              </p:cNvPr>
              <p:cNvSpPr>
                <a:spLocks noChangeAspect="1" noEditPoints="1"/>
              </p:cNvSpPr>
              <p:nvPr/>
            </p:nvSpPr>
            <p:spPr bwMode="auto">
              <a:xfrm>
                <a:off x="6974859" y="4827883"/>
                <a:ext cx="461516" cy="40195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4B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 name="Rectangle 11">
            <a:extLst>
              <a:ext uri="{FF2B5EF4-FFF2-40B4-BE49-F238E27FC236}">
                <a16:creationId xmlns:a16="http://schemas.microsoft.com/office/drawing/2014/main" id="{59066F91-D463-45D4-AB36-D0DDF8B106F8}"/>
              </a:ext>
            </a:extLst>
          </p:cNvPr>
          <p:cNvSpPr/>
          <p:nvPr/>
        </p:nvSpPr>
        <p:spPr bwMode="auto">
          <a:xfrm>
            <a:off x="1315011" y="3520066"/>
            <a:ext cx="1455251" cy="1568111"/>
          </a:xfrm>
          <a:prstGeom prst="rect">
            <a:avLst/>
          </a:prstGeom>
          <a:solidFill>
            <a:srgbClr val="5558AF">
              <a:alpha val="22000"/>
            </a:srgbClr>
          </a:solidFill>
          <a:ln>
            <a:solidFill>
              <a:srgbClr val="D3D5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Semibold"/>
                <a:ea typeface="+mn-ea"/>
                <a:cs typeface="Segoe UI" pitchFamily="34" charset="0"/>
              </a:rPr>
              <a:t>Low-code apps &amp; workflows </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Semibold"/>
                <a:ea typeface="+mn-ea"/>
                <a:cs typeface="Segoe UI" pitchFamily="34" charset="0"/>
              </a:rPr>
              <a:t>(Power Platform)</a:t>
            </a:r>
          </a:p>
        </p:txBody>
      </p:sp>
      <p:grpSp>
        <p:nvGrpSpPr>
          <p:cNvPr id="3" name="Group 2">
            <a:extLst>
              <a:ext uri="{FF2B5EF4-FFF2-40B4-BE49-F238E27FC236}">
                <a16:creationId xmlns:a16="http://schemas.microsoft.com/office/drawing/2014/main" id="{839B72AA-09F2-473C-A21E-30960964727C}"/>
              </a:ext>
            </a:extLst>
          </p:cNvPr>
          <p:cNvGrpSpPr/>
          <p:nvPr/>
        </p:nvGrpSpPr>
        <p:grpSpPr>
          <a:xfrm>
            <a:off x="10380389" y="3890151"/>
            <a:ext cx="827940" cy="827940"/>
            <a:chOff x="10813968" y="3912056"/>
            <a:chExt cx="827940" cy="827940"/>
          </a:xfrm>
        </p:grpSpPr>
        <p:sp>
          <p:nvSpPr>
            <p:cNvPr id="146" name="Oval 145">
              <a:extLst>
                <a:ext uri="{FF2B5EF4-FFF2-40B4-BE49-F238E27FC236}">
                  <a16:creationId xmlns:a16="http://schemas.microsoft.com/office/drawing/2014/main" id="{76CCCF32-4528-4B54-B9E9-AA4E7A6EFD84}"/>
                </a:ext>
              </a:extLst>
            </p:cNvPr>
            <p:cNvSpPr/>
            <p:nvPr/>
          </p:nvSpPr>
          <p:spPr bwMode="auto">
            <a:xfrm>
              <a:off x="10813968" y="3912056"/>
              <a:ext cx="827940" cy="827940"/>
            </a:xfrm>
            <a:prstGeom prst="ellipse">
              <a:avLst/>
            </a:prstGeom>
            <a:solidFill>
              <a:srgbClr val="14848F"/>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latin typeface="Segoe UI"/>
                <a:ea typeface="+mn-ea"/>
                <a:cs typeface="Segoe UI" pitchFamily="34" charset="0"/>
              </a:endParaRPr>
            </a:p>
          </p:txBody>
        </p:sp>
        <p:pic>
          <p:nvPicPr>
            <p:cNvPr id="147" name="Picture 146" descr="A picture containing drawing&#10;&#10;Description automatically generated">
              <a:extLst>
                <a:ext uri="{FF2B5EF4-FFF2-40B4-BE49-F238E27FC236}">
                  <a16:creationId xmlns:a16="http://schemas.microsoft.com/office/drawing/2014/main" id="{6D1B7CAC-CBDD-450C-A42B-ABF4BA490D9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013658" y="4112463"/>
              <a:ext cx="427127" cy="427127"/>
            </a:xfrm>
            <a:prstGeom prst="rect">
              <a:avLst/>
            </a:prstGeom>
          </p:spPr>
        </p:pic>
      </p:grpSp>
      <p:sp>
        <p:nvSpPr>
          <p:cNvPr id="148" name="Rectangle 147">
            <a:extLst>
              <a:ext uri="{FF2B5EF4-FFF2-40B4-BE49-F238E27FC236}">
                <a16:creationId xmlns:a16="http://schemas.microsoft.com/office/drawing/2014/main" id="{8DC8192E-2983-4B1E-A942-324207F48974}"/>
              </a:ext>
            </a:extLst>
          </p:cNvPr>
          <p:cNvSpPr/>
          <p:nvPr/>
        </p:nvSpPr>
        <p:spPr bwMode="auto">
          <a:xfrm>
            <a:off x="9218684" y="1770868"/>
            <a:ext cx="182880" cy="182880"/>
          </a:xfrm>
          <a:prstGeom prst="rect">
            <a:avLst/>
          </a:prstGeom>
          <a:solidFill>
            <a:srgbClr val="5159BF">
              <a:alpha val="6000"/>
            </a:srgbClr>
          </a:solidFill>
          <a:ln w="15875">
            <a:solidFill>
              <a:srgbClr val="5159B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400" b="0" i="0" u="none" strike="noStrike" kern="1200" cap="none" spc="0" normalizeH="0" baseline="0" noProof="0" err="1">
              <a:ln>
                <a:noFill/>
              </a:ln>
              <a:solidFill>
                <a:srgbClr val="1A1A1A"/>
              </a:solidFill>
              <a:effectLst/>
              <a:uLnTx/>
              <a:uFillTx/>
              <a:latin typeface="Segoe UI"/>
              <a:ea typeface="+mn-ea"/>
              <a:cs typeface="Segoe UI" pitchFamily="34" charset="0"/>
            </a:endParaRPr>
          </a:p>
        </p:txBody>
      </p:sp>
      <p:sp>
        <p:nvSpPr>
          <p:cNvPr id="149" name="TextBox 148">
            <a:extLst>
              <a:ext uri="{FF2B5EF4-FFF2-40B4-BE49-F238E27FC236}">
                <a16:creationId xmlns:a16="http://schemas.microsoft.com/office/drawing/2014/main" id="{92B294FF-FC0C-466B-ADCB-0F5600FC3919}"/>
              </a:ext>
            </a:extLst>
          </p:cNvPr>
          <p:cNvSpPr txBox="1"/>
          <p:nvPr/>
        </p:nvSpPr>
        <p:spPr>
          <a:xfrm>
            <a:off x="9506915" y="1793418"/>
            <a:ext cx="2146084" cy="1938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Focus of today’s discussion</a:t>
            </a:r>
          </a:p>
        </p:txBody>
      </p:sp>
      <p:grpSp>
        <p:nvGrpSpPr>
          <p:cNvPr id="71" name="Group 70">
            <a:extLst>
              <a:ext uri="{FF2B5EF4-FFF2-40B4-BE49-F238E27FC236}">
                <a16:creationId xmlns:a16="http://schemas.microsoft.com/office/drawing/2014/main" id="{D2357254-146E-4E4F-851F-12DE32BE1321}"/>
              </a:ext>
            </a:extLst>
          </p:cNvPr>
          <p:cNvGrpSpPr/>
          <p:nvPr/>
        </p:nvGrpSpPr>
        <p:grpSpPr>
          <a:xfrm>
            <a:off x="3441436" y="3890151"/>
            <a:ext cx="827940" cy="827940"/>
            <a:chOff x="5854115" y="3912056"/>
            <a:chExt cx="827940" cy="827940"/>
          </a:xfrm>
        </p:grpSpPr>
        <p:sp>
          <p:nvSpPr>
            <p:cNvPr id="72" name="Oval 71">
              <a:extLst>
                <a:ext uri="{FF2B5EF4-FFF2-40B4-BE49-F238E27FC236}">
                  <a16:creationId xmlns:a16="http://schemas.microsoft.com/office/drawing/2014/main" id="{E892D101-B83F-4561-8028-312339637E51}"/>
                </a:ext>
              </a:extLst>
            </p:cNvPr>
            <p:cNvSpPr/>
            <p:nvPr/>
          </p:nvSpPr>
          <p:spPr bwMode="auto">
            <a:xfrm>
              <a:off x="5854115" y="3912056"/>
              <a:ext cx="827940" cy="827940"/>
            </a:xfrm>
            <a:prstGeom prst="ellipse">
              <a:avLst/>
            </a:prstGeom>
            <a:solidFill>
              <a:srgbClr val="742774"/>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latin typeface="Segoe UI"/>
                <a:ea typeface="+mn-ea"/>
                <a:cs typeface="Segoe UI" pitchFamily="34" charset="0"/>
              </a:endParaRPr>
            </a:p>
          </p:txBody>
        </p:sp>
        <p:grpSp>
          <p:nvGrpSpPr>
            <p:cNvPr id="73" name="Group 4">
              <a:extLst>
                <a:ext uri="{FF2B5EF4-FFF2-40B4-BE49-F238E27FC236}">
                  <a16:creationId xmlns:a16="http://schemas.microsoft.com/office/drawing/2014/main" id="{1755135D-F257-4384-9A6E-3CC78591F71B}"/>
                </a:ext>
              </a:extLst>
            </p:cNvPr>
            <p:cNvGrpSpPr>
              <a:grpSpLocks noChangeAspect="1"/>
            </p:cNvGrpSpPr>
            <p:nvPr/>
          </p:nvGrpSpPr>
          <p:grpSpPr bwMode="auto">
            <a:xfrm>
              <a:off x="6052732" y="4160350"/>
              <a:ext cx="430616" cy="331376"/>
              <a:chOff x="2880" y="2176"/>
              <a:chExt cx="256" cy="197"/>
            </a:xfrm>
            <a:solidFill>
              <a:srgbClr val="D2D2D2"/>
            </a:solidFill>
          </p:grpSpPr>
          <p:sp>
            <p:nvSpPr>
              <p:cNvPr id="74" name="Freeform 5">
                <a:extLst>
                  <a:ext uri="{FF2B5EF4-FFF2-40B4-BE49-F238E27FC236}">
                    <a16:creationId xmlns:a16="http://schemas.microsoft.com/office/drawing/2014/main" id="{9B434FA2-6566-4AE5-B30C-C136A61DC697}"/>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5" name="Freeform 6">
                <a:extLst>
                  <a:ext uri="{FF2B5EF4-FFF2-40B4-BE49-F238E27FC236}">
                    <a16:creationId xmlns:a16="http://schemas.microsoft.com/office/drawing/2014/main" id="{BA312FBA-E4D9-4033-B91C-55142F6C79BC}"/>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6" name="Freeform 7">
                <a:extLst>
                  <a:ext uri="{FF2B5EF4-FFF2-40B4-BE49-F238E27FC236}">
                    <a16:creationId xmlns:a16="http://schemas.microsoft.com/office/drawing/2014/main" id="{1A113FE7-D415-40D0-9A80-A83FC1467234}"/>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 name="Freeform 8">
                <a:extLst>
                  <a:ext uri="{FF2B5EF4-FFF2-40B4-BE49-F238E27FC236}">
                    <a16:creationId xmlns:a16="http://schemas.microsoft.com/office/drawing/2014/main" id="{0C8E9BFE-4F50-4DAB-8AD9-5B37EB4455B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8" name="Freeform 9">
                <a:extLst>
                  <a:ext uri="{FF2B5EF4-FFF2-40B4-BE49-F238E27FC236}">
                    <a16:creationId xmlns:a16="http://schemas.microsoft.com/office/drawing/2014/main" id="{AA39C0F3-AD5B-488D-A26C-1BC87E81CAD5}"/>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79" name="Group 78">
            <a:extLst>
              <a:ext uri="{FF2B5EF4-FFF2-40B4-BE49-F238E27FC236}">
                <a16:creationId xmlns:a16="http://schemas.microsoft.com/office/drawing/2014/main" id="{1547FED9-18B2-40C7-93CD-7E1B22747362}"/>
              </a:ext>
            </a:extLst>
          </p:cNvPr>
          <p:cNvGrpSpPr/>
          <p:nvPr/>
        </p:nvGrpSpPr>
        <p:grpSpPr>
          <a:xfrm>
            <a:off x="8146890" y="3890151"/>
            <a:ext cx="827940" cy="827940"/>
            <a:chOff x="3373568" y="3912056"/>
            <a:chExt cx="827940" cy="827940"/>
          </a:xfrm>
        </p:grpSpPr>
        <p:sp>
          <p:nvSpPr>
            <p:cNvPr id="80" name="Oval 79">
              <a:extLst>
                <a:ext uri="{FF2B5EF4-FFF2-40B4-BE49-F238E27FC236}">
                  <a16:creationId xmlns:a16="http://schemas.microsoft.com/office/drawing/2014/main" id="{65B2C270-FD12-4E7E-BE0B-1CF7C606EE99}"/>
                </a:ext>
              </a:extLst>
            </p:cNvPr>
            <p:cNvSpPr/>
            <p:nvPr/>
          </p:nvSpPr>
          <p:spPr bwMode="auto">
            <a:xfrm>
              <a:off x="3373568" y="3912056"/>
              <a:ext cx="827940" cy="827940"/>
            </a:xfrm>
            <a:prstGeom prst="ellipse">
              <a:avLst/>
            </a:prstGeom>
            <a:solidFill>
              <a:srgbClr val="FFC000"/>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latin typeface="Segoe UI"/>
                <a:ea typeface="+mn-ea"/>
                <a:cs typeface="Segoe UI" pitchFamily="34" charset="0"/>
              </a:endParaRPr>
            </a:p>
          </p:txBody>
        </p:sp>
        <p:grpSp>
          <p:nvGrpSpPr>
            <p:cNvPr id="81" name="Group 12">
              <a:extLst>
                <a:ext uri="{FF2B5EF4-FFF2-40B4-BE49-F238E27FC236}">
                  <a16:creationId xmlns:a16="http://schemas.microsoft.com/office/drawing/2014/main" id="{0FDDCA7F-1872-45AB-B089-1846D412BBB7}"/>
                </a:ext>
              </a:extLst>
            </p:cNvPr>
            <p:cNvGrpSpPr>
              <a:grpSpLocks noChangeAspect="1"/>
            </p:cNvGrpSpPr>
            <p:nvPr/>
          </p:nvGrpSpPr>
          <p:grpSpPr bwMode="auto">
            <a:xfrm>
              <a:off x="3561380" y="4154217"/>
              <a:ext cx="452317" cy="343618"/>
              <a:chOff x="4543" y="2176"/>
              <a:chExt cx="258" cy="196"/>
            </a:xfrm>
            <a:solidFill>
              <a:srgbClr val="3C3C41"/>
            </a:solidFill>
          </p:grpSpPr>
          <p:sp>
            <p:nvSpPr>
              <p:cNvPr id="82" name="Freeform 13">
                <a:extLst>
                  <a:ext uri="{FF2B5EF4-FFF2-40B4-BE49-F238E27FC236}">
                    <a16:creationId xmlns:a16="http://schemas.microsoft.com/office/drawing/2014/main" id="{AC637574-3C82-4BD6-95AE-FDF635F1F68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83" name="Freeform 14">
                <a:extLst>
                  <a:ext uri="{FF2B5EF4-FFF2-40B4-BE49-F238E27FC236}">
                    <a16:creationId xmlns:a16="http://schemas.microsoft.com/office/drawing/2014/main" id="{F6A73E0F-16E3-4353-A511-ABDF0B7EF01A}"/>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84" name="Freeform 15">
                <a:extLst>
                  <a:ext uri="{FF2B5EF4-FFF2-40B4-BE49-F238E27FC236}">
                    <a16:creationId xmlns:a16="http://schemas.microsoft.com/office/drawing/2014/main" id="{D2F2A67F-D9AE-4E5A-A219-93926BC1EC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85" name="Freeform 16">
                <a:extLst>
                  <a:ext uri="{FF2B5EF4-FFF2-40B4-BE49-F238E27FC236}">
                    <a16:creationId xmlns:a16="http://schemas.microsoft.com/office/drawing/2014/main" id="{07C703C8-4C1B-4681-9463-45C7C221E749}"/>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86" name="Freeform 17">
                <a:extLst>
                  <a:ext uri="{FF2B5EF4-FFF2-40B4-BE49-F238E27FC236}">
                    <a16:creationId xmlns:a16="http://schemas.microsoft.com/office/drawing/2014/main" id="{B54C18B8-3BDC-4BB2-9BCB-F7ED7DDB1718}"/>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grpSp>
        <p:nvGrpSpPr>
          <p:cNvPr id="87" name="Group 86">
            <a:extLst>
              <a:ext uri="{FF2B5EF4-FFF2-40B4-BE49-F238E27FC236}">
                <a16:creationId xmlns:a16="http://schemas.microsoft.com/office/drawing/2014/main" id="{BA838B57-4402-41A3-9422-3FEE2A627C27}"/>
              </a:ext>
            </a:extLst>
          </p:cNvPr>
          <p:cNvGrpSpPr/>
          <p:nvPr/>
        </p:nvGrpSpPr>
        <p:grpSpPr>
          <a:xfrm>
            <a:off x="5665929" y="3890151"/>
            <a:ext cx="827940" cy="827940"/>
            <a:chOff x="8334662" y="3912056"/>
            <a:chExt cx="827940" cy="827940"/>
          </a:xfrm>
        </p:grpSpPr>
        <p:sp>
          <p:nvSpPr>
            <p:cNvPr id="88" name="Oval 87">
              <a:extLst>
                <a:ext uri="{FF2B5EF4-FFF2-40B4-BE49-F238E27FC236}">
                  <a16:creationId xmlns:a16="http://schemas.microsoft.com/office/drawing/2014/main" id="{0EE86FAA-199A-412D-858A-0BB7D1BEE287}"/>
                </a:ext>
              </a:extLst>
            </p:cNvPr>
            <p:cNvSpPr/>
            <p:nvPr/>
          </p:nvSpPr>
          <p:spPr bwMode="auto">
            <a:xfrm>
              <a:off x="8334662" y="3912056"/>
              <a:ext cx="827940" cy="827940"/>
            </a:xfrm>
            <a:prstGeom prst="ellipse">
              <a:avLst/>
            </a:prstGeom>
            <a:solidFill>
              <a:srgbClr val="287EFF"/>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latin typeface="Segoe UI"/>
                <a:ea typeface="+mn-ea"/>
                <a:cs typeface="Segoe UI" pitchFamily="34" charset="0"/>
              </a:endParaRPr>
            </a:p>
          </p:txBody>
        </p:sp>
        <p:sp>
          <p:nvSpPr>
            <p:cNvPr id="89" name="Freeform 5">
              <a:extLst>
                <a:ext uri="{FF2B5EF4-FFF2-40B4-BE49-F238E27FC236}">
                  <a16:creationId xmlns:a16="http://schemas.microsoft.com/office/drawing/2014/main" id="{EA862663-4743-4093-9F86-176B0D375521}"/>
                </a:ext>
              </a:extLst>
            </p:cNvPr>
            <p:cNvSpPr>
              <a:spLocks/>
            </p:cNvSpPr>
            <p:nvPr/>
          </p:nvSpPr>
          <p:spPr bwMode="auto">
            <a:xfrm>
              <a:off x="8518084" y="4174248"/>
              <a:ext cx="461097" cy="303556"/>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6">
              <a:extLst>
                <a:ext uri="{FF2B5EF4-FFF2-40B4-BE49-F238E27FC236}">
                  <a16:creationId xmlns:a16="http://schemas.microsoft.com/office/drawing/2014/main" id="{76EB6253-94CF-47D3-828B-35988B230064}"/>
                </a:ext>
              </a:extLst>
            </p:cNvPr>
            <p:cNvSpPr>
              <a:spLocks noEditPoints="1"/>
            </p:cNvSpPr>
            <p:nvPr/>
          </p:nvSpPr>
          <p:spPr bwMode="auto">
            <a:xfrm>
              <a:off x="8518084" y="4188635"/>
              <a:ext cx="352477" cy="2747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72432889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bs-Latn-BA"/>
              <a:t>Introduction</a:t>
            </a:r>
            <a:r>
              <a:rPr lang="en-US"/>
              <a:t> to Power Platform</a:t>
            </a:r>
          </a:p>
        </p:txBody>
      </p:sp>
      <p:pic>
        <p:nvPicPr>
          <p:cNvPr id="3" name="Picture 2">
            <a:extLst>
              <a:ext uri="{FF2B5EF4-FFF2-40B4-BE49-F238E27FC236}">
                <a16:creationId xmlns:a16="http://schemas.microsoft.com/office/drawing/2014/main" id="{76D3C955-836B-496A-80AF-0650BECC4FE2}"/>
              </a:ext>
            </a:extLst>
          </p:cNvPr>
          <p:cNvPicPr>
            <a:picLocks noChangeAspect="1"/>
          </p:cNvPicPr>
          <p:nvPr/>
        </p:nvPicPr>
        <p:blipFill>
          <a:blip r:embed="rId4"/>
          <a:stretch>
            <a:fillRect/>
          </a:stretch>
        </p:blipFill>
        <p:spPr>
          <a:xfrm>
            <a:off x="1184125" y="1607098"/>
            <a:ext cx="9621247" cy="5137380"/>
          </a:xfrm>
          <a:prstGeom prst="rect">
            <a:avLst/>
          </a:prstGeom>
        </p:spPr>
      </p:pic>
    </p:spTree>
    <p:custDataLst>
      <p:tags r:id="rId1"/>
    </p:custDataLst>
    <p:extLst>
      <p:ext uri="{BB962C8B-B14F-4D97-AF65-F5344CB8AC3E}">
        <p14:creationId xmlns:p14="http://schemas.microsoft.com/office/powerpoint/2010/main" val="42674864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9544" y="3601570"/>
            <a:ext cx="9144000" cy="553998"/>
          </a:xfrm>
        </p:spPr>
        <p:txBody>
          <a:bodyPr/>
          <a:lstStyle/>
          <a:p>
            <a:r>
              <a:rPr lang="en-US"/>
              <a:t>Power Apps o</a:t>
            </a:r>
            <a:r>
              <a:rPr lang="bs-Latn-BA"/>
              <a:t>verview</a:t>
            </a:r>
            <a:endParaRPr lang="en-US"/>
          </a:p>
        </p:txBody>
      </p:sp>
    </p:spTree>
    <p:custDataLst>
      <p:tags r:id="rId1"/>
    </p:custDataLst>
    <p:extLst>
      <p:ext uri="{BB962C8B-B14F-4D97-AF65-F5344CB8AC3E}">
        <p14:creationId xmlns:p14="http://schemas.microsoft.com/office/powerpoint/2010/main" val="346354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bs-Latn-BA"/>
              <a:t>Introduction to Power Apps</a:t>
            </a:r>
            <a:endParaRPr lang="en-US"/>
          </a:p>
        </p:txBody>
      </p:sp>
      <p:sp>
        <p:nvSpPr>
          <p:cNvPr id="6" name="Text Placeholder 5"/>
          <p:cNvSpPr>
            <a:spLocks noGrp="1"/>
          </p:cNvSpPr>
          <p:nvPr>
            <p:ph type="body" sz="quarter" idx="10"/>
          </p:nvPr>
        </p:nvSpPr>
        <p:spPr>
          <a:xfrm>
            <a:off x="592992" y="3888909"/>
            <a:ext cx="11018520" cy="2800767"/>
          </a:xfrm>
        </p:spPr>
        <p:txBody>
          <a:bodyPr/>
          <a:lstStyle/>
          <a:p>
            <a:pPr marL="0" indent="0">
              <a:buNone/>
            </a:pPr>
            <a:r>
              <a:rPr lang="en-US"/>
              <a:t>There are three types of PowerApps:</a:t>
            </a:r>
            <a:br>
              <a:rPr lang="en-US"/>
            </a:br>
            <a:endParaRPr lang="en-US" sz="1000"/>
          </a:p>
          <a:p>
            <a:pPr lvl="1"/>
            <a:r>
              <a:rPr lang="en-US" sz="2400"/>
              <a:t>Canvas apps</a:t>
            </a:r>
          </a:p>
          <a:p>
            <a:pPr lvl="1"/>
            <a:r>
              <a:rPr lang="en-US" sz="2400"/>
              <a:t>Model-driven apps</a:t>
            </a:r>
          </a:p>
          <a:p>
            <a:pPr lvl="1"/>
            <a:r>
              <a:rPr lang="en-US" sz="2400"/>
              <a:t>Portals</a:t>
            </a:r>
          </a:p>
          <a:p>
            <a:pPr marL="228600" lvl="1" indent="0">
              <a:buNone/>
            </a:pPr>
            <a:endParaRPr lang="en-US" sz="2400"/>
          </a:p>
          <a:p>
            <a:pPr marL="228600" lvl="1" indent="0">
              <a:buNone/>
            </a:pPr>
            <a:r>
              <a:rPr lang="en-US" sz="2400"/>
              <a:t>In this lesson, we will explore creating Canvas Apps</a:t>
            </a:r>
          </a:p>
        </p:txBody>
      </p:sp>
      <p:sp>
        <p:nvSpPr>
          <p:cNvPr id="2" name="TextBox 1">
            <a:extLst>
              <a:ext uri="{FF2B5EF4-FFF2-40B4-BE49-F238E27FC236}">
                <a16:creationId xmlns:a16="http://schemas.microsoft.com/office/drawing/2014/main" id="{CB4154EC-6DC9-4316-8E23-4E000E063B5A}"/>
              </a:ext>
            </a:extLst>
          </p:cNvPr>
          <p:cNvSpPr txBox="1"/>
          <p:nvPr/>
        </p:nvSpPr>
        <p:spPr>
          <a:xfrm>
            <a:off x="4786604" y="1343608"/>
            <a:ext cx="5868955" cy="1723549"/>
          </a:xfrm>
          <a:prstGeom prst="rect">
            <a:avLst/>
          </a:prstGeom>
          <a:noFill/>
        </p:spPr>
        <p:txBody>
          <a:bodyPr wrap="square" lIns="0" tIns="0" rIns="0" bIns="0" rtlCol="0">
            <a:spAutoFit/>
          </a:bodyPr>
          <a:lstStyle/>
          <a:p>
            <a:r>
              <a:rPr lang="en-US" sz="2800">
                <a:latin typeface="Segoe UI Semilight" panose="020B0402040204020203" pitchFamily="34" charset="0"/>
                <a:cs typeface="Segoe UI Semilight" panose="020B0402040204020203" pitchFamily="34" charset="0"/>
              </a:rPr>
              <a:t>Microsoft PowerApps is a service that lets you build business apps that run in a browser or on a phone or tablet, and no coding experience is required.</a:t>
            </a:r>
            <a:endParaRPr lang="en-US" sz="28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D9D43B2C-829F-49C4-9CC9-FEEF297EA27A}"/>
              </a:ext>
            </a:extLst>
          </p:cNvPr>
          <p:cNvPicPr>
            <a:picLocks noChangeAspect="1"/>
          </p:cNvPicPr>
          <p:nvPr/>
        </p:nvPicPr>
        <p:blipFill>
          <a:blip r:embed="rId4"/>
          <a:stretch>
            <a:fillRect/>
          </a:stretch>
        </p:blipFill>
        <p:spPr>
          <a:xfrm>
            <a:off x="410550" y="225490"/>
            <a:ext cx="3813114" cy="4167271"/>
          </a:xfrm>
          <a:prstGeom prst="rect">
            <a:avLst/>
          </a:prstGeom>
        </p:spPr>
      </p:pic>
    </p:spTree>
    <p:custDataLst>
      <p:tags r:id="rId1"/>
    </p:custDataLst>
    <p:extLst>
      <p:ext uri="{BB962C8B-B14F-4D97-AF65-F5344CB8AC3E}">
        <p14:creationId xmlns:p14="http://schemas.microsoft.com/office/powerpoint/2010/main" val="265748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en-US"/>
              <a:t>Connecting Power Apps to Data</a:t>
            </a:r>
          </a:p>
        </p:txBody>
      </p:sp>
      <p:sp>
        <p:nvSpPr>
          <p:cNvPr id="6" name="Text Placeholder 5"/>
          <p:cNvSpPr>
            <a:spLocks noGrp="1"/>
          </p:cNvSpPr>
          <p:nvPr>
            <p:ph type="body" sz="quarter" idx="10"/>
          </p:nvPr>
        </p:nvSpPr>
        <p:spPr>
          <a:xfrm>
            <a:off x="592992" y="1444289"/>
            <a:ext cx="11018520" cy="3250121"/>
          </a:xfrm>
        </p:spPr>
        <p:txBody>
          <a:bodyPr>
            <a:normAutofit/>
          </a:bodyPr>
          <a:lstStyle/>
          <a:p>
            <a:r>
              <a:rPr lang="en-US" sz="1600" dirty="0">
                <a:latin typeface="+mn-lt"/>
              </a:rPr>
              <a:t>Connectors act as a bridge from the data source to the Power App (or workflow in Power Automate), thereby allowing information to be transported back and forth. </a:t>
            </a:r>
          </a:p>
          <a:p>
            <a:endParaRPr lang="en-US" sz="800" dirty="0">
              <a:latin typeface="+mn-lt"/>
            </a:endParaRPr>
          </a:p>
          <a:p>
            <a:r>
              <a:rPr lang="en-US" sz="1600" dirty="0"/>
              <a:t>Power Apps supports over 275 connectors for popular services and on-premises data sources, including SharePoint, SQL Server, Office 365, Salesforce, and Twitter.</a:t>
            </a:r>
          </a:p>
          <a:p>
            <a:endParaRPr lang="en-US" sz="800" dirty="0">
              <a:latin typeface="+mn-lt"/>
            </a:endParaRPr>
          </a:p>
          <a:p>
            <a:r>
              <a:rPr lang="en-US" sz="1600" dirty="0">
                <a:latin typeface="+mn-lt"/>
              </a:rPr>
              <a:t>Connections to on-premises data sources, such as an on-premises SharePoint service, require the use of an on-premises data gateway.</a:t>
            </a:r>
          </a:p>
          <a:p>
            <a:endParaRPr lang="en-US" sz="800" dirty="0">
              <a:latin typeface="+mn-lt"/>
            </a:endParaRPr>
          </a:p>
          <a:p>
            <a:r>
              <a:rPr lang="en-US" sz="1600" dirty="0">
                <a:latin typeface="+mn-lt"/>
              </a:rPr>
              <a:t>When an app or workflow creates a connection to a data source, the connector typically requires some form of authentication.  </a:t>
            </a:r>
          </a:p>
          <a:p>
            <a:endParaRPr lang="en-US" sz="800" dirty="0">
              <a:latin typeface="+mn-lt"/>
            </a:endParaRPr>
          </a:p>
          <a:p>
            <a:r>
              <a:rPr lang="en-US" sz="1600" dirty="0">
                <a:latin typeface="+mn-lt"/>
              </a:rPr>
              <a:t>The Common Data Service is a type of data source that lets you securely store and manage data that is used by business applications. </a:t>
            </a:r>
          </a:p>
        </p:txBody>
      </p:sp>
      <p:pic>
        <p:nvPicPr>
          <p:cNvPr id="4" name="Picture 3" descr="A screenshot of a cell phone&#10;&#10;Description automatically generated">
            <a:extLst>
              <a:ext uri="{FF2B5EF4-FFF2-40B4-BE49-F238E27FC236}">
                <a16:creationId xmlns:a16="http://schemas.microsoft.com/office/drawing/2014/main" id="{32B0BC95-25BD-4AC0-9942-AA460C36CFD4}"/>
              </a:ext>
            </a:extLst>
          </p:cNvPr>
          <p:cNvPicPr/>
          <p:nvPr/>
        </p:nvPicPr>
        <p:blipFill>
          <a:blip r:embed="rId4">
            <a:extLst>
              <a:ext uri="{28A0092B-C50C-407E-A947-70E740481C1C}">
                <a14:useLocalDpi xmlns:a14="http://schemas.microsoft.com/office/drawing/2010/main" val="0"/>
              </a:ext>
            </a:extLst>
          </a:blip>
          <a:stretch>
            <a:fillRect/>
          </a:stretch>
        </p:blipFill>
        <p:spPr>
          <a:xfrm>
            <a:off x="2985749" y="4626896"/>
            <a:ext cx="4818847" cy="2134512"/>
          </a:xfrm>
          <a:prstGeom prst="rect">
            <a:avLst/>
          </a:prstGeom>
        </p:spPr>
      </p:pic>
    </p:spTree>
    <p:custDataLst>
      <p:tags r:id="rId1"/>
    </p:custDataLst>
    <p:extLst>
      <p:ext uri="{BB962C8B-B14F-4D97-AF65-F5344CB8AC3E}">
        <p14:creationId xmlns:p14="http://schemas.microsoft.com/office/powerpoint/2010/main" val="2995849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7" y="264431"/>
            <a:ext cx="11018520" cy="553998"/>
          </a:xfrm>
        </p:spPr>
        <p:txBody>
          <a:bodyPr>
            <a:normAutofit/>
          </a:bodyPr>
          <a:lstStyle/>
          <a:p>
            <a:r>
              <a:rPr lang="en-US"/>
              <a:t>Creating a Canvas Power App</a:t>
            </a:r>
          </a:p>
        </p:txBody>
      </p:sp>
      <p:sp>
        <p:nvSpPr>
          <p:cNvPr id="6" name="Text Placeholder 5"/>
          <p:cNvSpPr>
            <a:spLocks noGrp="1"/>
          </p:cNvSpPr>
          <p:nvPr>
            <p:ph type="body" sz="quarter" idx="10"/>
          </p:nvPr>
        </p:nvSpPr>
        <p:spPr>
          <a:xfrm>
            <a:off x="585217" y="1019990"/>
            <a:ext cx="11018520" cy="5788849"/>
          </a:xfrm>
        </p:spPr>
        <p:txBody>
          <a:bodyPr/>
          <a:lstStyle/>
          <a:p>
            <a:r>
              <a:rPr lang="en-US" sz="1800"/>
              <a:t>There are three ways to start creating a canvas Power App:</a:t>
            </a:r>
          </a:p>
          <a:p>
            <a:pPr lvl="1"/>
            <a:r>
              <a:rPr lang="en-US" sz="1800">
                <a:latin typeface="Segoe UI Semilight" panose="020B0402040204020203" pitchFamily="34" charset="0"/>
                <a:cs typeface="Segoe UI Semilight" panose="020B0402040204020203" pitchFamily="34" charset="0"/>
              </a:rPr>
              <a:t>Start from blank</a:t>
            </a:r>
          </a:p>
          <a:p>
            <a:pPr lvl="1"/>
            <a:r>
              <a:rPr lang="en-US" sz="1800">
                <a:latin typeface="Segoe UI Semilight" panose="020B0402040204020203" pitchFamily="34" charset="0"/>
                <a:cs typeface="Segoe UI Semilight" panose="020B0402040204020203" pitchFamily="34" charset="0"/>
              </a:rPr>
              <a:t>Start from a template</a:t>
            </a:r>
          </a:p>
          <a:p>
            <a:pPr lvl="1"/>
            <a:r>
              <a:rPr lang="en-US" sz="1800">
                <a:latin typeface="Segoe UI Semilight" panose="020B0402040204020203" pitchFamily="34" charset="0"/>
                <a:cs typeface="Segoe UI Semilight" panose="020B0402040204020203" pitchFamily="34" charset="0"/>
              </a:rPr>
              <a:t>Start from data</a:t>
            </a:r>
          </a:p>
          <a:p>
            <a:pPr lvl="1"/>
            <a:endParaRPr lang="en-US" sz="1800">
              <a:latin typeface="Segoe UI Semilight" panose="020B0402040204020203" pitchFamily="34" charset="0"/>
              <a:cs typeface="Segoe UI Semilight" panose="020B0402040204020203" pitchFamily="34" charset="0"/>
            </a:endParaRPr>
          </a:p>
          <a:p>
            <a:r>
              <a:rPr lang="en-US" sz="1800"/>
              <a:t>When starting with a blank canvas, the app creator can add data sources to the app by connecting to data sources using connectors (for example, using the SharePoint connector) or by selecting the desired CDS entities.</a:t>
            </a:r>
            <a:br>
              <a:rPr lang="en-US" sz="1800"/>
            </a:br>
            <a:endParaRPr lang="en-US" sz="800"/>
          </a:p>
          <a:p>
            <a:r>
              <a:rPr lang="en-US" sz="1800"/>
              <a:t>Controls are the user interface elements of the application, whose properties can be configured for appearance and behavior. The app creator builds the canvas app by adding controls.  Controls may be associated with data sources.</a:t>
            </a:r>
          </a:p>
          <a:p>
            <a:pPr marL="0" indent="0">
              <a:buNone/>
            </a:pPr>
            <a:endParaRPr lang="en-US" sz="800"/>
          </a:p>
          <a:p>
            <a:r>
              <a:rPr lang="en-US" sz="1800"/>
              <a:t>Saving changes to a canvas app automatically publishes them only for the app creator and anyone else who has permissions to edit the app. </a:t>
            </a:r>
          </a:p>
          <a:p>
            <a:endParaRPr lang="en-US" sz="800"/>
          </a:p>
          <a:p>
            <a:r>
              <a:rPr lang="en-US" sz="1800"/>
              <a:t>When an app creator finishes making changes, he or she must explicitly publish the changes to make them available to everyone with whom the app is shared. </a:t>
            </a:r>
          </a:p>
          <a:p>
            <a:endParaRPr lang="en-US" sz="800"/>
          </a:p>
          <a:p>
            <a:r>
              <a:rPr lang="en-US" sz="1800"/>
              <a:t>Once the app is published, the app creator can specify which users in the organization can run the app and which users can modify and even reshare the app.</a:t>
            </a:r>
          </a:p>
          <a:p>
            <a:endParaRPr lang="en-US" sz="1800"/>
          </a:p>
        </p:txBody>
      </p:sp>
    </p:spTree>
    <p:custDataLst>
      <p:tags r:id="rId1"/>
    </p:custDataLst>
    <p:extLst>
      <p:ext uri="{BB962C8B-B14F-4D97-AF65-F5344CB8AC3E}">
        <p14:creationId xmlns:p14="http://schemas.microsoft.com/office/powerpoint/2010/main" val="420668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en-US"/>
              <a:t>Running a Power App</a:t>
            </a:r>
          </a:p>
        </p:txBody>
      </p:sp>
      <p:sp>
        <p:nvSpPr>
          <p:cNvPr id="6" name="Text Placeholder 5"/>
          <p:cNvSpPr>
            <a:spLocks noGrp="1"/>
          </p:cNvSpPr>
          <p:nvPr>
            <p:ph type="body" sz="quarter" idx="10"/>
          </p:nvPr>
        </p:nvSpPr>
        <p:spPr>
          <a:xfrm>
            <a:off x="592992" y="1444289"/>
            <a:ext cx="11018520" cy="4899803"/>
          </a:xfrm>
        </p:spPr>
        <p:txBody>
          <a:bodyPr/>
          <a:lstStyle/>
          <a:p>
            <a:r>
              <a:rPr lang="en-US" sz="2400"/>
              <a:t>The process of running a Power App varies depending on the app type. </a:t>
            </a:r>
          </a:p>
          <a:p>
            <a:endParaRPr lang="en-US" sz="1000"/>
          </a:p>
          <a:p>
            <a:r>
              <a:rPr lang="en-US" sz="2400"/>
              <a:t>Canvas apps can be run on mobile devices, SharePoint Online, and Microsoft Teams.</a:t>
            </a:r>
          </a:p>
          <a:p>
            <a:endParaRPr lang="en-US" sz="1000"/>
          </a:p>
          <a:p>
            <a:r>
              <a:rPr lang="en-US" sz="2400"/>
              <a:t>App creators that are part of Microsoft Partner Network can share a canvas app with customers to generate leads for their business by using </a:t>
            </a:r>
            <a:r>
              <a:rPr lang="en-US" sz="2400" u="sng">
                <a:hlinkClick r:id="rId4"/>
              </a:rPr>
              <a:t>AppSource.com</a:t>
            </a:r>
            <a:r>
              <a:rPr lang="en-US" sz="2400"/>
              <a:t> and Power Apps Test Drive solutions. </a:t>
            </a:r>
          </a:p>
          <a:p>
            <a:endParaRPr lang="en-US" sz="1000"/>
          </a:p>
          <a:p>
            <a:r>
              <a:rPr lang="en-US" sz="2400"/>
              <a:t>Model-driven apps run on a mobile device using the Dynamics 365 mobile app (the Power Apps mobile app cannot be used to run a model-driven app). </a:t>
            </a:r>
          </a:p>
          <a:p>
            <a:endParaRPr lang="en-US" sz="1000"/>
          </a:p>
          <a:p>
            <a:pPr lvl="1"/>
            <a:r>
              <a:rPr lang="en-US"/>
              <a:t>If a user does not have the Dynamics 365 app for phones and tablets installed, the app can be run on a web browser on a tablet, as long as the device has a sufficiently high screen resolution</a:t>
            </a:r>
            <a:r>
              <a:rPr lang="en-US" sz="1800"/>
              <a:t>.</a:t>
            </a:r>
          </a:p>
        </p:txBody>
      </p:sp>
    </p:spTree>
    <p:custDataLst>
      <p:tags r:id="rId1"/>
    </p:custDataLst>
    <p:extLst>
      <p:ext uri="{BB962C8B-B14F-4D97-AF65-F5344CB8AC3E}">
        <p14:creationId xmlns:p14="http://schemas.microsoft.com/office/powerpoint/2010/main" val="149172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027" y="2948415"/>
            <a:ext cx="3183637" cy="554061"/>
          </a:xfrm>
        </p:spPr>
        <p:txBody>
          <a:bodyPr>
            <a:normAutofit/>
          </a:bodyPr>
          <a:lstStyle/>
          <a:p>
            <a:r>
              <a:rPr lang="en-US"/>
              <a:t>Demo</a:t>
            </a:r>
          </a:p>
        </p:txBody>
      </p:sp>
      <p:sp>
        <p:nvSpPr>
          <p:cNvPr id="6" name="Text Placeholder 5"/>
          <p:cNvSpPr>
            <a:spLocks noGrp="1"/>
          </p:cNvSpPr>
          <p:nvPr>
            <p:ph type="body" sz="quarter" idx="10"/>
          </p:nvPr>
        </p:nvSpPr>
        <p:spPr>
          <a:xfrm>
            <a:off x="4938315" y="2998112"/>
            <a:ext cx="6669658" cy="861774"/>
          </a:xfrm>
        </p:spPr>
        <p:txBody>
          <a:bodyPr/>
          <a:lstStyle/>
          <a:p>
            <a:pPr marL="0" lvl="0" indent="0" fontAlgn="base">
              <a:buNone/>
            </a:pPr>
            <a:r>
              <a:rPr lang="en-US">
                <a:cs typeface="Segoe UI Semilight"/>
              </a:rPr>
              <a:t>Create a Power App from a SharePoint data source</a:t>
            </a:r>
          </a:p>
        </p:txBody>
      </p:sp>
    </p:spTree>
    <p:custDataLst>
      <p:tags r:id="rId1"/>
    </p:custDataLst>
    <p:extLst>
      <p:ext uri="{BB962C8B-B14F-4D97-AF65-F5344CB8AC3E}">
        <p14:creationId xmlns:p14="http://schemas.microsoft.com/office/powerpoint/2010/main" val="205391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3100" y="3843378"/>
            <a:ext cx="9144000" cy="553998"/>
          </a:xfrm>
        </p:spPr>
        <p:txBody>
          <a:bodyPr/>
          <a:lstStyle/>
          <a:p>
            <a:r>
              <a:rPr lang="en-US"/>
              <a:t>Power Automate o</a:t>
            </a:r>
            <a:r>
              <a:rPr lang="bs-Latn-BA"/>
              <a:t>verview</a:t>
            </a:r>
            <a:endParaRPr lang="en-US"/>
          </a:p>
        </p:txBody>
      </p:sp>
    </p:spTree>
    <p:custDataLst>
      <p:tags r:id="rId1"/>
    </p:custDataLst>
    <p:extLst>
      <p:ext uri="{BB962C8B-B14F-4D97-AF65-F5344CB8AC3E}">
        <p14:creationId xmlns:p14="http://schemas.microsoft.com/office/powerpoint/2010/main" val="321776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en-US"/>
              <a:t>Microsoft Teams platform UX elements</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3225498"/>
          </a:xfrm>
        </p:spPr>
        <p:txBody>
          <a:bodyPr/>
          <a:lstStyle/>
          <a:p>
            <a:pPr marL="0" indent="0">
              <a:buNone/>
            </a:pPr>
            <a:r>
              <a:rPr lang="en-US"/>
              <a:t>The Microsoft Teams Platform provides flexible UI elements for apps to take advantage of. </a:t>
            </a:r>
          </a:p>
          <a:p>
            <a:pPr marL="0" indent="0">
              <a:buNone/>
            </a:pPr>
            <a:r>
              <a:rPr lang="en-US"/>
              <a:t>Microsoft Teams platform elements: </a:t>
            </a:r>
          </a:p>
          <a:p>
            <a:pPr lvl="1"/>
            <a:r>
              <a:rPr lang="en-US"/>
              <a:t>Cards and card actions.</a:t>
            </a:r>
          </a:p>
          <a:p>
            <a:pPr lvl="1"/>
            <a:r>
              <a:rPr lang="en-US"/>
              <a:t>Task modules.</a:t>
            </a:r>
          </a:p>
          <a:p>
            <a:pPr lvl="1"/>
            <a:r>
              <a:rPr lang="en-US"/>
              <a:t>Deep links.</a:t>
            </a:r>
          </a:p>
          <a:p>
            <a:pPr lvl="1"/>
            <a:r>
              <a:rPr lang="en-US"/>
              <a:t>Web content pages.</a:t>
            </a:r>
          </a:p>
          <a:p>
            <a:pPr lvl="1"/>
            <a:endParaRPr lang="en-US"/>
          </a:p>
        </p:txBody>
      </p:sp>
    </p:spTree>
    <p:extLst>
      <p:ext uri="{BB962C8B-B14F-4D97-AF65-F5344CB8AC3E}">
        <p14:creationId xmlns:p14="http://schemas.microsoft.com/office/powerpoint/2010/main" val="42638841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bs-Latn-BA"/>
              <a:t>Introduction to </a:t>
            </a:r>
            <a:r>
              <a:rPr lang="en-US"/>
              <a:t>Power Automate</a:t>
            </a:r>
          </a:p>
        </p:txBody>
      </p:sp>
      <p:sp>
        <p:nvSpPr>
          <p:cNvPr id="6" name="Text Placeholder 5"/>
          <p:cNvSpPr>
            <a:spLocks noGrp="1"/>
          </p:cNvSpPr>
          <p:nvPr>
            <p:ph type="body" sz="quarter" idx="10"/>
          </p:nvPr>
        </p:nvSpPr>
        <p:spPr>
          <a:xfrm>
            <a:off x="592992" y="4781698"/>
            <a:ext cx="11406175" cy="1969770"/>
          </a:xfrm>
        </p:spPr>
        <p:txBody>
          <a:bodyPr>
            <a:normAutofit/>
          </a:bodyPr>
          <a:lstStyle/>
          <a:p>
            <a:pPr marL="0" indent="0">
              <a:buNone/>
            </a:pPr>
            <a:r>
              <a:rPr lang="en-US" sz="2000"/>
              <a:t>You can create the following types of flows in Power Automate:</a:t>
            </a:r>
          </a:p>
          <a:p>
            <a:pPr marL="520700" indent="-285750">
              <a:buFont typeface="Arial" panose="020B0604020202020204" pitchFamily="34" charset="0"/>
              <a:buChar char="•"/>
            </a:pPr>
            <a:r>
              <a:rPr lang="en-US" sz="1800"/>
              <a:t>Automated flows</a:t>
            </a:r>
          </a:p>
          <a:p>
            <a:pPr marL="520700" indent="-285750">
              <a:buFont typeface="Arial" panose="020B0604020202020204" pitchFamily="34" charset="0"/>
              <a:buChar char="•"/>
            </a:pPr>
            <a:r>
              <a:rPr lang="en-US" sz="1800"/>
              <a:t>Instant flows</a:t>
            </a:r>
          </a:p>
          <a:p>
            <a:pPr marL="520700" indent="-285750">
              <a:buFont typeface="Arial" panose="020B0604020202020204" pitchFamily="34" charset="0"/>
              <a:buChar char="•"/>
            </a:pPr>
            <a:r>
              <a:rPr lang="en-US" sz="1800"/>
              <a:t>Scheduled flows</a:t>
            </a:r>
          </a:p>
          <a:p>
            <a:pPr marL="520700" indent="-285750">
              <a:buFont typeface="Arial" panose="020B0604020202020204" pitchFamily="34" charset="0"/>
              <a:buChar char="•"/>
            </a:pPr>
            <a:r>
              <a:rPr lang="en-US" sz="1800"/>
              <a:t>Business process flows</a:t>
            </a:r>
          </a:p>
          <a:p>
            <a:pPr marL="520700" indent="-285750">
              <a:buFont typeface="Arial" panose="020B0604020202020204" pitchFamily="34" charset="0"/>
              <a:buChar char="•"/>
            </a:pPr>
            <a:r>
              <a:rPr lang="en-US" sz="1800"/>
              <a:t>UI flows</a:t>
            </a:r>
          </a:p>
        </p:txBody>
      </p:sp>
      <p:sp>
        <p:nvSpPr>
          <p:cNvPr id="4" name="TextBox 3">
            <a:extLst>
              <a:ext uri="{FF2B5EF4-FFF2-40B4-BE49-F238E27FC236}">
                <a16:creationId xmlns:a16="http://schemas.microsoft.com/office/drawing/2014/main" id="{DEA8F8A0-5BDA-43C8-8815-76D4EBAA1419}"/>
              </a:ext>
            </a:extLst>
          </p:cNvPr>
          <p:cNvSpPr txBox="1"/>
          <p:nvPr/>
        </p:nvSpPr>
        <p:spPr>
          <a:xfrm>
            <a:off x="4242320" y="1268962"/>
            <a:ext cx="7116846" cy="3445559"/>
          </a:xfrm>
          <a:prstGeom prst="rect">
            <a:avLst/>
          </a:prstGeom>
          <a:noFill/>
        </p:spPr>
        <p:txBody>
          <a:bodyPr wrap="square" lIns="0" tIns="0" rIns="0" bIns="0" rtlCol="0">
            <a:spAutoFit/>
          </a:bodyPr>
          <a:lstStyle/>
          <a:p>
            <a:r>
              <a:rPr lang="en-US" sz="2000">
                <a:latin typeface="Segoe UI Semilight" panose="020B0402040204020203" pitchFamily="34" charset="0"/>
                <a:cs typeface="Segoe UI Semilight" panose="020B0402040204020203" pitchFamily="34" charset="0"/>
              </a:rPr>
              <a:t>Microsoft Power Automate is an online workflow service that enables an organization to work smarter and more efficiently by automating workflows across its most common apps and services. Workflow examples include:</a:t>
            </a:r>
            <a:br>
              <a:rPr lang="en-US" sz="2000">
                <a:latin typeface="Segoe UI Semilight" panose="020B0402040204020203" pitchFamily="34" charset="0"/>
                <a:cs typeface="Segoe UI Semilight" panose="020B0402040204020203" pitchFamily="34" charset="0"/>
              </a:rPr>
            </a:br>
            <a:endParaRPr lang="en-US" sz="2000">
              <a:latin typeface="Segoe UI Semilight" panose="020B0402040204020203" pitchFamily="34" charset="0"/>
              <a:cs typeface="Segoe UI Semilight" panose="020B0402040204020203" pitchFamily="34" charset="0"/>
            </a:endParaRPr>
          </a:p>
          <a:p>
            <a:pPr marL="742933" lvl="1" indent="-285750">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Instantly respond to high-priority notifications or emails</a:t>
            </a:r>
          </a:p>
          <a:p>
            <a:pPr marL="742933" lvl="1" indent="-285750">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Capture, track, and follow up with new sales leads</a:t>
            </a:r>
          </a:p>
          <a:p>
            <a:pPr marL="742933" lvl="1" indent="-285750">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Copy files from one service to another</a:t>
            </a:r>
          </a:p>
          <a:p>
            <a:pPr marL="742933" lvl="1" indent="-285750">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Collect data about your business and share that information with your team</a:t>
            </a:r>
          </a:p>
          <a:p>
            <a:pPr marL="742933" lvl="1" indent="-285750">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Automate approval workflows</a:t>
            </a:r>
          </a:p>
          <a:p>
            <a:endParaRPr lang="en-US" sz="1800">
              <a:gradFill>
                <a:gsLst>
                  <a:gs pos="2917">
                    <a:schemeClr val="tx1"/>
                  </a:gs>
                  <a:gs pos="30000">
                    <a:schemeClr val="tx1"/>
                  </a:gs>
                </a:gsLst>
                <a:lin ang="5400000" scaled="0"/>
              </a:gradFill>
            </a:endParaRPr>
          </a:p>
        </p:txBody>
      </p:sp>
      <p:pic>
        <p:nvPicPr>
          <p:cNvPr id="7" name="Picture 6" descr="A close up of a logo&#10;&#10;Description automatically generated">
            <a:extLst>
              <a:ext uri="{FF2B5EF4-FFF2-40B4-BE49-F238E27FC236}">
                <a16:creationId xmlns:a16="http://schemas.microsoft.com/office/drawing/2014/main" id="{F6FBD1D7-ECD7-4AB2-AB37-7BC06FADF8EF}"/>
              </a:ext>
            </a:extLst>
          </p:cNvPr>
          <p:cNvPicPr>
            <a:picLocks noChangeAspect="1"/>
          </p:cNvPicPr>
          <p:nvPr/>
        </p:nvPicPr>
        <p:blipFill>
          <a:blip r:embed="rId4"/>
          <a:stretch>
            <a:fillRect/>
          </a:stretch>
        </p:blipFill>
        <p:spPr>
          <a:xfrm>
            <a:off x="363892" y="225575"/>
            <a:ext cx="3878428" cy="3878428"/>
          </a:xfrm>
          <a:prstGeom prst="rect">
            <a:avLst/>
          </a:prstGeom>
        </p:spPr>
      </p:pic>
    </p:spTree>
    <p:custDataLst>
      <p:tags r:id="rId1"/>
    </p:custDataLst>
    <p:extLst>
      <p:ext uri="{BB962C8B-B14F-4D97-AF65-F5344CB8AC3E}">
        <p14:creationId xmlns:p14="http://schemas.microsoft.com/office/powerpoint/2010/main" val="133993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en-US"/>
              <a:t>Connecting Flows to Data</a:t>
            </a:r>
          </a:p>
        </p:txBody>
      </p:sp>
      <p:sp>
        <p:nvSpPr>
          <p:cNvPr id="6" name="Text Placeholder 5"/>
          <p:cNvSpPr>
            <a:spLocks noGrp="1"/>
          </p:cNvSpPr>
          <p:nvPr>
            <p:ph type="body" sz="quarter" idx="10"/>
          </p:nvPr>
        </p:nvSpPr>
        <p:spPr>
          <a:xfrm>
            <a:off x="592992" y="1444289"/>
            <a:ext cx="11018520" cy="5207579"/>
          </a:xfrm>
        </p:spPr>
        <p:txBody>
          <a:bodyPr/>
          <a:lstStyle/>
          <a:p>
            <a:r>
              <a:rPr lang="en-US" sz="2000"/>
              <a:t>Power Automate is similar to Power Apps in that it uses connectors to act as a bridge from the data source to the workflow.</a:t>
            </a:r>
          </a:p>
          <a:p>
            <a:pPr lvl="1"/>
            <a:r>
              <a:rPr lang="en-US" sz="1800"/>
              <a:t>Connectors can either be public or custom.</a:t>
            </a:r>
          </a:p>
          <a:p>
            <a:pPr lvl="1"/>
            <a:r>
              <a:rPr lang="en-US" sz="1800"/>
              <a:t>Connectors make triggers and actions available that can be used by flows. </a:t>
            </a:r>
          </a:p>
          <a:p>
            <a:pPr lvl="2"/>
            <a:r>
              <a:rPr lang="en-US"/>
              <a:t>Triggers are used by flows to start the execution of the workflow. </a:t>
            </a:r>
          </a:p>
          <a:p>
            <a:pPr lvl="2"/>
            <a:r>
              <a:rPr lang="en-US"/>
              <a:t>Actions are used by flows to perform a defined set of actions during execution.</a:t>
            </a:r>
            <a:br>
              <a:rPr lang="en-US"/>
            </a:br>
            <a:endParaRPr lang="en-US" sz="800"/>
          </a:p>
          <a:p>
            <a:r>
              <a:rPr lang="en-US" sz="2000"/>
              <a:t>Some of the triggers that are more commonly used in flows include:</a:t>
            </a:r>
          </a:p>
          <a:p>
            <a:pPr lvl="1"/>
            <a:r>
              <a:rPr lang="en-US" sz="1800"/>
              <a:t>When an item is created</a:t>
            </a:r>
          </a:p>
          <a:p>
            <a:pPr lvl="1"/>
            <a:r>
              <a:rPr lang="en-US" sz="1800"/>
              <a:t>When an item is created or modified</a:t>
            </a:r>
          </a:p>
          <a:p>
            <a:pPr lvl="1"/>
            <a:r>
              <a:rPr lang="en-US" sz="1800"/>
              <a:t>When an item is deleted</a:t>
            </a:r>
          </a:p>
          <a:p>
            <a:pPr lvl="1"/>
            <a:endParaRPr lang="en-US" sz="800"/>
          </a:p>
          <a:p>
            <a:r>
              <a:rPr lang="en-US" sz="2000"/>
              <a:t>Some of the actions that are more commonly used in flows include:</a:t>
            </a:r>
            <a:endParaRPr lang="en-US"/>
          </a:p>
          <a:p>
            <a:pPr lvl="1"/>
            <a:r>
              <a:rPr lang="en-US" sz="1800"/>
              <a:t>Add an attachment</a:t>
            </a:r>
          </a:p>
          <a:p>
            <a:pPr lvl="1"/>
            <a:r>
              <a:rPr lang="en-US" sz="1800"/>
              <a:t>Copy a file</a:t>
            </a:r>
          </a:p>
          <a:p>
            <a:pPr lvl="1"/>
            <a:r>
              <a:rPr lang="en-US" sz="1800"/>
              <a:t>Check in a file</a:t>
            </a:r>
          </a:p>
          <a:p>
            <a:pPr lvl="1"/>
            <a:r>
              <a:rPr lang="en-US" sz="1800"/>
              <a:t>Check out a file</a:t>
            </a:r>
            <a:endParaRPr lang="en-US"/>
          </a:p>
        </p:txBody>
      </p:sp>
    </p:spTree>
    <p:custDataLst>
      <p:tags r:id="rId1"/>
    </p:custDataLst>
    <p:extLst>
      <p:ext uri="{BB962C8B-B14F-4D97-AF65-F5344CB8AC3E}">
        <p14:creationId xmlns:p14="http://schemas.microsoft.com/office/powerpoint/2010/main" val="185047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en-US"/>
              <a:t>Creating a Flow</a:t>
            </a:r>
          </a:p>
        </p:txBody>
      </p:sp>
      <p:sp>
        <p:nvSpPr>
          <p:cNvPr id="6" name="Text Placeholder 5"/>
          <p:cNvSpPr>
            <a:spLocks noGrp="1"/>
          </p:cNvSpPr>
          <p:nvPr>
            <p:ph type="body" sz="quarter" idx="10"/>
          </p:nvPr>
        </p:nvSpPr>
        <p:spPr>
          <a:xfrm>
            <a:off x="592992" y="1389971"/>
            <a:ext cx="11018520" cy="5466112"/>
          </a:xfrm>
        </p:spPr>
        <p:txBody>
          <a:bodyPr>
            <a:normAutofit/>
          </a:bodyPr>
          <a:lstStyle/>
          <a:p>
            <a:r>
              <a:rPr lang="en-US" sz="2000"/>
              <a:t>There are three ways to start creating a flow:</a:t>
            </a:r>
            <a:endParaRPr lang="en-US" sz="1800"/>
          </a:p>
          <a:p>
            <a:pPr lvl="1"/>
            <a:r>
              <a:rPr lang="en-US" sz="1800">
                <a:latin typeface="Segoe UI Semilight" panose="020B0402040204020203" pitchFamily="34" charset="0"/>
                <a:cs typeface="Segoe UI Semilight" panose="020B0402040204020203" pitchFamily="34" charset="0"/>
              </a:rPr>
              <a:t>Start from blank</a:t>
            </a:r>
          </a:p>
          <a:p>
            <a:pPr lvl="1"/>
            <a:r>
              <a:rPr lang="en-US" sz="1800">
                <a:latin typeface="Segoe UI Semilight" panose="020B0402040204020203" pitchFamily="34" charset="0"/>
                <a:cs typeface="Segoe UI Semilight" panose="020B0402040204020203" pitchFamily="34" charset="0"/>
              </a:rPr>
              <a:t>Start from a template</a:t>
            </a:r>
          </a:p>
          <a:p>
            <a:pPr lvl="1"/>
            <a:r>
              <a:rPr lang="en-US" sz="1800">
                <a:latin typeface="Segoe UI Semilight" panose="020B0402040204020203" pitchFamily="34" charset="0"/>
                <a:cs typeface="Segoe UI Semilight" panose="020B0402040204020203" pitchFamily="34" charset="0"/>
              </a:rPr>
              <a:t>Start from a connector</a:t>
            </a:r>
          </a:p>
          <a:p>
            <a:pPr lvl="1"/>
            <a:endParaRPr lang="en-US" sz="800">
              <a:latin typeface="Segoe UI Semilight" panose="020B0402040204020203" pitchFamily="34" charset="0"/>
              <a:cs typeface="Segoe UI Semilight" panose="020B0402040204020203" pitchFamily="34" charset="0"/>
            </a:endParaRPr>
          </a:p>
          <a:p>
            <a:r>
              <a:rPr lang="en-US" sz="2000"/>
              <a:t>The Power Automate Designer is a feature-rich tool that enables users to configure every detail of flow logic. </a:t>
            </a:r>
          </a:p>
          <a:p>
            <a:endParaRPr lang="en-US" sz="800"/>
          </a:p>
          <a:p>
            <a:r>
              <a:rPr lang="en-US" sz="2000"/>
              <a:t>The following elements are used when creating a flow:</a:t>
            </a:r>
          </a:p>
          <a:p>
            <a:pPr lvl="1"/>
            <a:r>
              <a:rPr lang="en-US" sz="1800"/>
              <a:t>Triggers</a:t>
            </a:r>
          </a:p>
          <a:p>
            <a:pPr lvl="1"/>
            <a:r>
              <a:rPr lang="en-US" sz="1800"/>
              <a:t>Actions</a:t>
            </a:r>
          </a:p>
          <a:p>
            <a:pPr lvl="1"/>
            <a:r>
              <a:rPr lang="en-US" sz="1800"/>
              <a:t>Dynamic content</a:t>
            </a:r>
          </a:p>
          <a:p>
            <a:pPr lvl="1"/>
            <a:r>
              <a:rPr lang="en-US" sz="1800"/>
              <a:t>Peek code</a:t>
            </a:r>
          </a:p>
          <a:p>
            <a:pPr lvl="1"/>
            <a:r>
              <a:rPr lang="en-US" sz="1800"/>
              <a:t>Functions</a:t>
            </a:r>
          </a:p>
          <a:p>
            <a:pPr lvl="1"/>
            <a:r>
              <a:rPr lang="en-US" sz="1800"/>
              <a:t>Advanced functionality</a:t>
            </a:r>
          </a:p>
          <a:p>
            <a:endParaRPr lang="en-US" sz="800"/>
          </a:p>
          <a:p>
            <a:r>
              <a:rPr lang="en-US" sz="2000"/>
              <a:t>The Flow Checker checks for any errors or warnings in your flow and calls out the actions where the errors or warnings occur.</a:t>
            </a:r>
          </a:p>
        </p:txBody>
      </p:sp>
    </p:spTree>
    <p:custDataLst>
      <p:tags r:id="rId1"/>
    </p:custDataLst>
    <p:extLst>
      <p:ext uri="{BB962C8B-B14F-4D97-AF65-F5344CB8AC3E}">
        <p14:creationId xmlns:p14="http://schemas.microsoft.com/office/powerpoint/2010/main" val="39866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en-US"/>
              <a:t>Running a Flow</a:t>
            </a:r>
          </a:p>
        </p:txBody>
      </p:sp>
      <p:sp>
        <p:nvSpPr>
          <p:cNvPr id="6" name="Text Placeholder 5"/>
          <p:cNvSpPr>
            <a:spLocks noGrp="1"/>
          </p:cNvSpPr>
          <p:nvPr>
            <p:ph type="body" sz="quarter" idx="10"/>
          </p:nvPr>
        </p:nvSpPr>
        <p:spPr>
          <a:xfrm>
            <a:off x="592992" y="1389971"/>
            <a:ext cx="11018520" cy="6032421"/>
          </a:xfrm>
        </p:spPr>
        <p:txBody>
          <a:bodyPr/>
          <a:lstStyle/>
          <a:p>
            <a:r>
              <a:rPr lang="en-US" sz="2000"/>
              <a:t>Once a flow is saved without errors, it is active and available to run when the trigger condition is satisfied. </a:t>
            </a:r>
          </a:p>
          <a:p>
            <a:endParaRPr lang="en-US" sz="800"/>
          </a:p>
          <a:p>
            <a:r>
              <a:rPr lang="en-US" sz="2000"/>
              <a:t>Button (instant) flows run when manually triggered.</a:t>
            </a:r>
          </a:p>
          <a:p>
            <a:endParaRPr lang="en-US" sz="800"/>
          </a:p>
          <a:p>
            <a:r>
              <a:rPr lang="en-US" sz="2000"/>
              <a:t>Flows can be scheduled to run when a trigger condition occurs, or they can be run immediately by pressing the Run button. </a:t>
            </a:r>
          </a:p>
          <a:p>
            <a:endParaRPr lang="en-US" sz="800"/>
          </a:p>
          <a:p>
            <a:r>
              <a:rPr lang="en-US" sz="2000"/>
              <a:t>Flows can be shared with other users as co-owners or run-only users.</a:t>
            </a:r>
          </a:p>
          <a:p>
            <a:pPr lvl="1"/>
            <a:r>
              <a:rPr lang="en-US" sz="1600"/>
              <a:t>When a user adds another user or group as an owner of a flow, that flow becomes a team flow (which only show up under Team flows). Co-owners of the flow can also modify the flow using the connections that already exist.</a:t>
            </a:r>
          </a:p>
          <a:p>
            <a:pPr lvl="1"/>
            <a:r>
              <a:rPr lang="en-US" sz="1600"/>
              <a:t>Run-only sharing is an option when the flow is manually triggered (button flows). The user with whom the flow is shared can only run it; the user cannot edit the flow. </a:t>
            </a:r>
          </a:p>
          <a:p>
            <a:endParaRPr lang="en-US" sz="800"/>
          </a:p>
          <a:p>
            <a:r>
              <a:rPr lang="en-US" sz="2000"/>
              <a:t>Flows can be run from the following sources:</a:t>
            </a:r>
          </a:p>
          <a:p>
            <a:pPr lvl="1"/>
            <a:r>
              <a:rPr lang="en-US" sz="1800"/>
              <a:t>A flow can be executed from within SharePoint when a flow containing a SharePoint List is shared.</a:t>
            </a:r>
          </a:p>
          <a:p>
            <a:pPr lvl="1"/>
            <a:endParaRPr lang="en-US" sz="800"/>
          </a:p>
          <a:p>
            <a:pPr lvl="1"/>
            <a:r>
              <a:rPr lang="en-US" sz="1800"/>
              <a:t>Users can create, manage, and run flows from within Microsoft Teams. </a:t>
            </a:r>
          </a:p>
          <a:p>
            <a:pPr lvl="1"/>
            <a:endParaRPr lang="en-US" sz="800"/>
          </a:p>
          <a:p>
            <a:pPr lvl="1"/>
            <a:r>
              <a:rPr lang="en-US" sz="1800"/>
              <a:t>Power Automate flows can be created, managed, and run from the Power Automate mobile phone app.</a:t>
            </a:r>
          </a:p>
          <a:p>
            <a:endParaRPr lang="en-US" sz="2000"/>
          </a:p>
          <a:p>
            <a:endParaRPr lang="en-US" sz="1600"/>
          </a:p>
        </p:txBody>
      </p:sp>
    </p:spTree>
    <p:custDataLst>
      <p:tags r:id="rId1"/>
    </p:custDataLst>
    <p:extLst>
      <p:ext uri="{BB962C8B-B14F-4D97-AF65-F5344CB8AC3E}">
        <p14:creationId xmlns:p14="http://schemas.microsoft.com/office/powerpoint/2010/main" val="1069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a:t>Demo</a:t>
            </a:r>
          </a:p>
        </p:txBody>
      </p:sp>
      <p:sp>
        <p:nvSpPr>
          <p:cNvPr id="6" name="Text Placeholder 5"/>
          <p:cNvSpPr>
            <a:spLocks noGrp="1"/>
          </p:cNvSpPr>
          <p:nvPr>
            <p:ph type="body" sz="quarter" idx="10"/>
          </p:nvPr>
        </p:nvSpPr>
        <p:spPr>
          <a:xfrm>
            <a:off x="4938315" y="3776688"/>
            <a:ext cx="6669658" cy="430901"/>
          </a:xfrm>
        </p:spPr>
        <p:txBody>
          <a:bodyPr/>
          <a:lstStyle/>
          <a:p>
            <a:pPr lvl="1" fontAlgn="base"/>
            <a:endParaRPr lang="en-US" sz="800"/>
          </a:p>
          <a:p>
            <a:pPr lvl="0" fontAlgn="base"/>
            <a:r>
              <a:rPr lang="en-US"/>
              <a:t>Create a flow using Power Automate</a:t>
            </a:r>
          </a:p>
          <a:p>
            <a:pPr lvl="1" fontAlgn="base"/>
            <a:r>
              <a:rPr lang="en-US"/>
              <a:t>Create a Power Automate Flow</a:t>
            </a:r>
          </a:p>
          <a:p>
            <a:pPr lvl="1" fontAlgn="base"/>
            <a:r>
              <a:rPr lang="en-US"/>
              <a:t>Assign an additional owner to the Power Automate Flow (optional)</a:t>
            </a:r>
          </a:p>
          <a:p>
            <a:pPr lvl="1" fontAlgn="base"/>
            <a:endParaRPr lang="en-US"/>
          </a:p>
          <a:p>
            <a:pPr marL="228600" lvl="1" indent="0" fontAlgn="base">
              <a:buNone/>
            </a:pPr>
            <a:endParaRPr lang="en-US"/>
          </a:p>
          <a:p>
            <a:pPr lvl="1" fontAlgn="base"/>
            <a:endParaRPr lang="en-US"/>
          </a:p>
          <a:p>
            <a:pPr marL="228600" lvl="1" indent="0" fontAlgn="base">
              <a:buNone/>
            </a:pPr>
            <a:endParaRPr lang="en-US"/>
          </a:p>
        </p:txBody>
      </p:sp>
    </p:spTree>
    <p:custDataLst>
      <p:tags r:id="rId1"/>
    </p:custDataLst>
    <p:extLst>
      <p:ext uri="{BB962C8B-B14F-4D97-AF65-F5344CB8AC3E}">
        <p14:creationId xmlns:p14="http://schemas.microsoft.com/office/powerpoint/2010/main" val="424495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en-US"/>
              <a:t>Extensible points in the Teams client </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8262" y="1386512"/>
            <a:ext cx="11018520" cy="2930033"/>
          </a:xfrm>
        </p:spPr>
        <p:txBody>
          <a:bodyPr/>
          <a:lstStyle/>
          <a:p>
            <a:pPr marL="0" indent="0">
              <a:buNone/>
            </a:pPr>
            <a:r>
              <a:rPr lang="en-US">
                <a:latin typeface="+mn-lt"/>
              </a:rPr>
              <a:t>There are multiple places where the Microsoft Teams client can be extended to allow users to interact with the app. </a:t>
            </a:r>
          </a:p>
          <a:p>
            <a:pPr marL="0" indent="0">
              <a:buNone/>
            </a:pPr>
            <a:r>
              <a:rPr lang="en-US">
                <a:latin typeface="+mn-lt"/>
              </a:rPr>
              <a:t>Options for extending the Teams client: </a:t>
            </a:r>
          </a:p>
          <a:p>
            <a:pPr lvl="1"/>
            <a:r>
              <a:rPr lang="en-US" sz="2800"/>
              <a:t>Teams, channels and group chats </a:t>
            </a:r>
          </a:p>
          <a:p>
            <a:pPr lvl="1"/>
            <a:r>
              <a:rPr lang="en-US" sz="2800"/>
              <a:t>Personal apps</a:t>
            </a:r>
          </a:p>
          <a:p>
            <a:pPr lvl="1"/>
            <a:r>
              <a:rPr lang="en-US" sz="2800"/>
              <a:t>Messages</a:t>
            </a:r>
          </a:p>
        </p:txBody>
      </p:sp>
    </p:spTree>
    <p:extLst>
      <p:ext uri="{BB962C8B-B14F-4D97-AF65-F5344CB8AC3E}">
        <p14:creationId xmlns:p14="http://schemas.microsoft.com/office/powerpoint/2010/main" val="25734290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92DF-2051-402C-9326-236D8A4617C5}"/>
              </a:ext>
            </a:extLst>
          </p:cNvPr>
          <p:cNvSpPr>
            <a:spLocks noGrp="1"/>
          </p:cNvSpPr>
          <p:nvPr>
            <p:ph type="title"/>
          </p:nvPr>
        </p:nvSpPr>
        <p:spPr>
          <a:xfrm>
            <a:off x="588263" y="457200"/>
            <a:ext cx="11018520" cy="553998"/>
          </a:xfrm>
        </p:spPr>
        <p:txBody>
          <a:bodyPr>
            <a:normAutofit/>
          </a:bodyPr>
          <a:lstStyle/>
          <a:p>
            <a:r>
              <a:rPr lang="en-US"/>
              <a:t>App Studio for Microsoft Teams app development</a:t>
            </a:r>
          </a:p>
        </p:txBody>
      </p:sp>
      <p:sp>
        <p:nvSpPr>
          <p:cNvPr id="3" name="Text Placeholder 2">
            <a:extLst>
              <a:ext uri="{FF2B5EF4-FFF2-40B4-BE49-F238E27FC236}">
                <a16:creationId xmlns:a16="http://schemas.microsoft.com/office/drawing/2014/main" id="{842D4BEF-3207-42E1-A211-A3D8FEEA6A97}"/>
              </a:ext>
            </a:extLst>
          </p:cNvPr>
          <p:cNvSpPr>
            <a:spLocks noGrp="1"/>
          </p:cNvSpPr>
          <p:nvPr>
            <p:ph type="body" sz="quarter" idx="10"/>
          </p:nvPr>
        </p:nvSpPr>
        <p:spPr>
          <a:xfrm>
            <a:off x="584200" y="1435497"/>
            <a:ext cx="5191125" cy="4308872"/>
          </a:xfrm>
        </p:spPr>
        <p:txBody>
          <a:bodyPr/>
          <a:lstStyle/>
          <a:p>
            <a:pPr marL="0" indent="0">
              <a:buNone/>
            </a:pPr>
            <a:r>
              <a:rPr lang="en-US">
                <a:latin typeface="Segoe UI" panose="020B0502040204020203" pitchFamily="34" charset="0"/>
                <a:cs typeface="Segoe UI" panose="020B0502040204020203" pitchFamily="34" charset="0"/>
              </a:rPr>
              <a:t>App Studio streamlines the process of creating manifests and packages for Teams apps. </a:t>
            </a:r>
          </a:p>
          <a:p>
            <a:pPr marL="0" indent="0">
              <a:buNone/>
            </a:pPr>
            <a:r>
              <a:rPr lang="en-US">
                <a:latin typeface="Segoe UI" panose="020B0502040204020203" pitchFamily="34" charset="0"/>
                <a:cs typeface="Segoe UI" panose="020B0502040204020203" pitchFamily="34" charset="0"/>
              </a:rPr>
              <a:t>Use App Studio to:</a:t>
            </a:r>
          </a:p>
          <a:p>
            <a:r>
              <a:rPr lang="en-US">
                <a:latin typeface="Segoe UI" panose="020B0502040204020203" pitchFamily="34" charset="0"/>
                <a:cs typeface="Segoe UI" panose="020B0502040204020203" pitchFamily="34" charset="0"/>
              </a:rPr>
              <a:t>Create and edit app manifests</a:t>
            </a:r>
          </a:p>
          <a:p>
            <a:r>
              <a:rPr lang="en-US">
                <a:latin typeface="Segoe UI" panose="020B0502040204020203" pitchFamily="34" charset="0"/>
                <a:cs typeface="Segoe UI" panose="020B0502040204020203" pitchFamily="34" charset="0"/>
              </a:rPr>
              <a:t>Design and preview cards</a:t>
            </a:r>
          </a:p>
          <a:p>
            <a:r>
              <a:rPr lang="en-US">
                <a:latin typeface="Segoe UI" panose="020B0502040204020203" pitchFamily="34" charset="0"/>
                <a:cs typeface="Segoe UI" panose="020B0502040204020203" pitchFamily="34" charset="0"/>
              </a:rPr>
              <a:t>Find documentation</a:t>
            </a:r>
          </a:p>
          <a:p>
            <a:r>
              <a:rPr lang="en-US">
                <a:latin typeface="Segoe UI" panose="020B0502040204020203" pitchFamily="34" charset="0"/>
                <a:cs typeface="Segoe UI" panose="020B0502040204020203" pitchFamily="34" charset="0"/>
              </a:rPr>
              <a:t>Access UI controls in the React control library</a:t>
            </a:r>
          </a:p>
        </p:txBody>
      </p:sp>
      <p:pic>
        <p:nvPicPr>
          <p:cNvPr id="1026" name="Picture 2" descr="Store entry for app studio">
            <a:extLst>
              <a:ext uri="{FF2B5EF4-FFF2-40B4-BE49-F238E27FC236}">
                <a16:creationId xmlns:a16="http://schemas.microsoft.com/office/drawing/2014/main" id="{D8CE1944-0DD2-4D19-B1B0-276860014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7" y="2091776"/>
            <a:ext cx="5191125" cy="225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2566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en-US"/>
              <a:t>Options for distributing a Teams app</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4050340"/>
          </a:xfrm>
        </p:spPr>
        <p:txBody>
          <a:bodyPr/>
          <a:lstStyle/>
          <a:p>
            <a:pPr marL="0" indent="0">
              <a:buNone/>
            </a:pPr>
            <a:r>
              <a:rPr lang="en-US">
                <a:latin typeface="+mn-lt"/>
              </a:rPr>
              <a:t>Three options for distributing a Microsoft Teams app.</a:t>
            </a:r>
          </a:p>
          <a:p>
            <a:pPr lvl="1"/>
            <a:r>
              <a:rPr lang="en-US" sz="2800"/>
              <a:t>Share app package directly.</a:t>
            </a:r>
          </a:p>
          <a:p>
            <a:pPr lvl="1"/>
            <a:r>
              <a:rPr lang="en-US" sz="2800"/>
              <a:t>Publish app to organizational app catalog.</a:t>
            </a:r>
          </a:p>
          <a:p>
            <a:pPr lvl="1"/>
            <a:r>
              <a:rPr lang="en-US" sz="2800"/>
              <a:t>Publish app to public App Store. </a:t>
            </a:r>
          </a:p>
          <a:p>
            <a:pPr marL="228600" lvl="1" indent="0">
              <a:buNone/>
            </a:pPr>
            <a:endParaRPr lang="en-US" sz="2800"/>
          </a:p>
          <a:p>
            <a:pPr marL="228600" lvl="1" indent="0">
              <a:buNone/>
            </a:pPr>
            <a:r>
              <a:rPr lang="en-US" sz="2800"/>
              <a:t>All app installations in Microsoft Teams are context-specific</a:t>
            </a:r>
          </a:p>
          <a:p>
            <a:pPr marL="228600" lvl="1" indent="0">
              <a:buNone/>
            </a:pPr>
            <a:endParaRPr lang="en-US" sz="2800"/>
          </a:p>
          <a:p>
            <a:pPr marL="0" indent="0">
              <a:buNone/>
            </a:pPr>
            <a:endParaRPr lang="en-US"/>
          </a:p>
        </p:txBody>
      </p:sp>
    </p:spTree>
    <p:extLst>
      <p:ext uri="{BB962C8B-B14F-4D97-AF65-F5344CB8AC3E}">
        <p14:creationId xmlns:p14="http://schemas.microsoft.com/office/powerpoint/2010/main" val="33740479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a:t>Demo</a:t>
            </a:r>
          </a:p>
        </p:txBody>
      </p:sp>
      <p:sp>
        <p:nvSpPr>
          <p:cNvPr id="3" name="Rectangle 2">
            <a:extLst>
              <a:ext uri="{FF2B5EF4-FFF2-40B4-BE49-F238E27FC236}">
                <a16:creationId xmlns:a16="http://schemas.microsoft.com/office/drawing/2014/main" id="{BEC37AB2-ABE2-4253-8225-E7BF1EDB068C}"/>
              </a:ext>
            </a:extLst>
          </p:cNvPr>
          <p:cNvSpPr/>
          <p:nvPr/>
        </p:nvSpPr>
        <p:spPr>
          <a:xfrm>
            <a:off x="4898229" y="2863914"/>
            <a:ext cx="6475263" cy="954107"/>
          </a:xfrm>
          <a:prstGeom prst="rect">
            <a:avLst/>
          </a:prstGeom>
        </p:spPr>
        <p:txBody>
          <a:bodyPr wrap="square" anchor="t">
            <a:spAutoFit/>
          </a:bodyPr>
          <a:lstStyle/>
          <a:p>
            <a:pPr defTabSz="932742">
              <a:spcBef>
                <a:spcPct val="20000"/>
              </a:spcBef>
              <a:buSzPct val="90000"/>
            </a:pPr>
            <a:r>
              <a:rPr lang="en-US" sz="2800">
                <a:gradFill>
                  <a:gsLst>
                    <a:gs pos="1250">
                      <a:schemeClr val="tx1"/>
                    </a:gs>
                    <a:gs pos="100000">
                      <a:schemeClr val="tx1"/>
                    </a:gs>
                  </a:gsLst>
                  <a:lin ang="5400000" scaled="0"/>
                </a:gradFill>
                <a:cs typeface="Segoe UI Semilight"/>
              </a:rPr>
              <a:t>Understanding the components of a Microsoft Teams App</a:t>
            </a:r>
          </a:p>
        </p:txBody>
      </p:sp>
    </p:spTree>
    <p:extLst>
      <p:ext uri="{BB962C8B-B14F-4D97-AF65-F5344CB8AC3E}">
        <p14:creationId xmlns:p14="http://schemas.microsoft.com/office/powerpoint/2010/main" val="34313781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769135" y="3744095"/>
            <a:ext cx="9144000" cy="498598"/>
          </a:xfrm>
        </p:spPr>
        <p:txBody>
          <a:bodyPr/>
          <a:lstStyle/>
          <a:p>
            <a:r>
              <a:rPr lang="en-US"/>
              <a:t>Webhooks in Microsoft Teams</a:t>
            </a:r>
          </a:p>
        </p:txBody>
      </p:sp>
    </p:spTree>
    <p:extLst>
      <p:ext uri="{BB962C8B-B14F-4D97-AF65-F5344CB8AC3E}">
        <p14:creationId xmlns:p14="http://schemas.microsoft.com/office/powerpoint/2010/main" val="93248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2.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3.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illingSession_Template3" id="{9B4AAADB-EBD4-4F2C-9B1B-FE4320537AAE}" vid="{4D72C0E0-B8C2-453D-B58C-5BE781DB1D12}"/>
    </a:ext>
  </a:extLst>
</a:theme>
</file>

<file path=ppt/theme/theme4.xml><?xml version="1.0" encoding="utf-8"?>
<a:theme xmlns:a="http://schemas.openxmlformats.org/drawingml/2006/main" name="1_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5.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9" ma:contentTypeDescription="Create a new document." ma:contentTypeScope="" ma:versionID="9fa761bc8ed36abd1d2b739f38a621e3">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aebef7e93c0c63f42389b68a4de6bc8f"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8C4847-EFC6-495E-89DA-E0F8A1EA7B5B}">
  <ds:schemaRefs>
    <ds:schemaRef ds:uri="http://purl.org/dc/dcmitype/"/>
    <ds:schemaRef ds:uri="http://www.w3.org/XML/1998/namespace"/>
    <ds:schemaRef ds:uri="http://schemas.openxmlformats.org/package/2006/metadata/core-properties"/>
    <ds:schemaRef ds:uri="http://purl.org/dc/terms/"/>
    <ds:schemaRef ds:uri="http://schemas.microsoft.com/office/2006/metadata/properties"/>
    <ds:schemaRef ds:uri="http://purl.org/dc/elements/1.1/"/>
    <ds:schemaRef ds:uri="a0deddf0-f628-451c-a763-2edd5c6ccf46"/>
    <ds:schemaRef ds:uri="http://schemas.microsoft.com/office/2006/documentManagement/types"/>
    <ds:schemaRef ds:uri="http://schemas.microsoft.com/office/infopath/2007/PartnerControls"/>
    <ds:schemaRef ds:uri="75c92904-f576-44db-8133-88c65665be3e"/>
  </ds:schemaRefs>
</ds:datastoreItem>
</file>

<file path=customXml/itemProps2.xml><?xml version="1.0" encoding="utf-8"?>
<ds:datastoreItem xmlns:ds="http://schemas.openxmlformats.org/officeDocument/2006/customXml" ds:itemID="{F02B2D57-8743-4028-A3BC-0B213A66F0B9}"/>
</file>

<file path=customXml/itemProps3.xml><?xml version="1.0" encoding="utf-8"?>
<ds:datastoreItem xmlns:ds="http://schemas.openxmlformats.org/officeDocument/2006/customXml" ds:itemID="{BAB8F9DC-27F8-4409-BDAB-A2DB7B3278A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TotalTime>
  <Words>4831</Words>
  <Application>Microsoft Office PowerPoint</Application>
  <PresentationFormat>Widescreen</PresentationFormat>
  <Paragraphs>500</Paragraphs>
  <Slides>44</Slides>
  <Notes>44</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44</vt:i4>
      </vt:variant>
    </vt:vector>
  </HeadingPairs>
  <TitlesOfParts>
    <vt:vector size="57" baseType="lpstr">
      <vt:lpstr>Arial</vt:lpstr>
      <vt:lpstr>Calibri</vt:lpstr>
      <vt:lpstr>Consolas</vt:lpstr>
      <vt:lpstr>Segoe UI</vt:lpstr>
      <vt:lpstr>Segoe UI Light</vt:lpstr>
      <vt:lpstr>Segoe UI Semibold</vt:lpstr>
      <vt:lpstr>Segoe UI Semilight</vt:lpstr>
      <vt:lpstr>Wingdings</vt:lpstr>
      <vt:lpstr>Theme1 Baseline</vt:lpstr>
      <vt:lpstr>1_9-51052_Microsoft_Ready_Template_Light</vt:lpstr>
      <vt:lpstr>1_LIGHT GRAY TEMPLATE</vt:lpstr>
      <vt:lpstr>1_Theme1 Baseline</vt:lpstr>
      <vt:lpstr>White Template</vt:lpstr>
      <vt:lpstr>Extend Microsoft Teams</vt:lpstr>
      <vt:lpstr>Microsoft Teams apps</vt:lpstr>
      <vt:lpstr>Components of a Microsoft Teams app</vt:lpstr>
      <vt:lpstr>Microsoft Teams platform UX elements</vt:lpstr>
      <vt:lpstr>Extensible points in the Teams client </vt:lpstr>
      <vt:lpstr>App Studio for Microsoft Teams app development</vt:lpstr>
      <vt:lpstr>Options for distributing a Teams app</vt:lpstr>
      <vt:lpstr>Demo</vt:lpstr>
      <vt:lpstr>Webhooks in Microsoft Teams</vt:lpstr>
      <vt:lpstr>Webhooks and Connectors in Microsoft Teams </vt:lpstr>
      <vt:lpstr>Outgoing webhooks in Microsoft Teams</vt:lpstr>
      <vt:lpstr>Incoming webhooks in Microsoft Teams</vt:lpstr>
      <vt:lpstr>Demo</vt:lpstr>
      <vt:lpstr>Tabs in Microsoft Teams</vt:lpstr>
      <vt:lpstr>What is a tab in Teams? </vt:lpstr>
      <vt:lpstr>Static tabs</vt:lpstr>
      <vt:lpstr>Configurable tabs</vt:lpstr>
      <vt:lpstr>Tabs on mobile</vt:lpstr>
      <vt:lpstr>Demo</vt:lpstr>
      <vt:lpstr>Messaging extensions in Microsoft Teams</vt:lpstr>
      <vt:lpstr>What are messaging extensions for Teams?</vt:lpstr>
      <vt:lpstr>Overview of creating messaging extensions</vt:lpstr>
      <vt:lpstr>Search-based messaging extensions </vt:lpstr>
      <vt:lpstr>Action-based messaging extensions</vt:lpstr>
      <vt:lpstr>Demo</vt:lpstr>
      <vt:lpstr>Conversational bots in Microsoft Teams</vt:lpstr>
      <vt:lpstr>Overview of Bots in Teams</vt:lpstr>
      <vt:lpstr>Overview of Bots in Teams</vt:lpstr>
      <vt:lpstr>Bots Conversation Basics</vt:lpstr>
      <vt:lpstr>Teams plus Power Platform</vt:lpstr>
      <vt:lpstr>Power Platform can accelerate development of custom tools for Teams</vt:lpstr>
      <vt:lpstr>Introduction to Power Platform</vt:lpstr>
      <vt:lpstr>Power Apps overview</vt:lpstr>
      <vt:lpstr>Introduction to Power Apps</vt:lpstr>
      <vt:lpstr>Connecting Power Apps to Data</vt:lpstr>
      <vt:lpstr>Creating a Canvas Power App</vt:lpstr>
      <vt:lpstr>Running a Power App</vt:lpstr>
      <vt:lpstr>Demo</vt:lpstr>
      <vt:lpstr>Power Automate overview</vt:lpstr>
      <vt:lpstr>Introduction to Power Automate</vt:lpstr>
      <vt:lpstr>Connecting Flows to Data</vt:lpstr>
      <vt:lpstr>Creating a Flow</vt:lpstr>
      <vt:lpstr>Running a Flow</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Extend Microsoft Teams</dc:title>
  <dc:creator>Julie Descamp (CLEARWATER GROUP LLC)</dc:creator>
  <cp:lastModifiedBy>Julie Descamp</cp:lastModifiedBy>
  <cp:revision>1</cp:revision>
  <dcterms:created xsi:type="dcterms:W3CDTF">2020-07-22T18:19:32Z</dcterms:created>
  <dcterms:modified xsi:type="dcterms:W3CDTF">2020-08-18T18:51:27Z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